
<file path=[Content_Types].xml><?xml version="1.0" encoding="utf-8"?>
<Types xmlns="http://schemas.openxmlformats.org/package/2006/content-types">
  <Default Extension="xml" ContentType="application/xml"/>
  <Default Extension="emf" ContentType="image/x-emf"/>
  <Default Extension="jpeg" ContentType="image/jpeg"/>
  <Default Extension="JPG" ContentType="image/.jpg"/>
  <Default Extension="png" ContentType="image/png"/>
  <Default Extension="tiff" ContentType="image/tif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 id="2147483670" r:id="rId4"/>
    <p:sldMasterId id="2147483683" r:id="rId5"/>
    <p:sldMasterId id="2147483696" r:id="rId6"/>
    <p:sldMasterId id="2147483707" r:id="rId7"/>
  </p:sldMasterIdLst>
  <p:notesMasterIdLst>
    <p:notesMasterId r:id="rId9"/>
  </p:notesMasterIdLst>
  <p:handoutMasterIdLst>
    <p:handoutMasterId r:id="rId100"/>
  </p:handoutMasterIdLst>
  <p:sldIdLst>
    <p:sldId id="854" r:id="rId8"/>
    <p:sldId id="1047" r:id="rId10"/>
    <p:sldId id="1051" r:id="rId11"/>
    <p:sldId id="1112" r:id="rId12"/>
    <p:sldId id="988" r:id="rId13"/>
    <p:sldId id="1115" r:id="rId14"/>
    <p:sldId id="1116" r:id="rId15"/>
    <p:sldId id="1208" r:id="rId16"/>
    <p:sldId id="1081" r:id="rId17"/>
    <p:sldId id="1100" r:id="rId18"/>
    <p:sldId id="373" r:id="rId19"/>
    <p:sldId id="374" r:id="rId20"/>
    <p:sldId id="11825883" r:id="rId21"/>
    <p:sldId id="1097" r:id="rId22"/>
    <p:sldId id="384" r:id="rId23"/>
    <p:sldId id="385" r:id="rId24"/>
    <p:sldId id="1098" r:id="rId25"/>
    <p:sldId id="878" r:id="rId26"/>
    <p:sldId id="1101" r:id="rId27"/>
    <p:sldId id="1018" r:id="rId28"/>
    <p:sldId id="1214" r:id="rId29"/>
    <p:sldId id="11825864" r:id="rId30"/>
    <p:sldId id="356" r:id="rId31"/>
    <p:sldId id="357" r:id="rId32"/>
    <p:sldId id="358" r:id="rId33"/>
    <p:sldId id="359" r:id="rId34"/>
    <p:sldId id="360" r:id="rId35"/>
    <p:sldId id="470" r:id="rId36"/>
    <p:sldId id="362" r:id="rId37"/>
    <p:sldId id="363" r:id="rId38"/>
    <p:sldId id="364" r:id="rId39"/>
    <p:sldId id="365" r:id="rId40"/>
    <p:sldId id="366" r:id="rId41"/>
    <p:sldId id="367" r:id="rId42"/>
    <p:sldId id="11825865" r:id="rId43"/>
    <p:sldId id="11825866" r:id="rId44"/>
    <p:sldId id="1078" r:id="rId45"/>
    <p:sldId id="984" r:id="rId46"/>
    <p:sldId id="985" r:id="rId47"/>
    <p:sldId id="1162" r:id="rId48"/>
    <p:sldId id="11825867" r:id="rId49"/>
    <p:sldId id="300" r:id="rId50"/>
    <p:sldId id="408" r:id="rId51"/>
    <p:sldId id="1163" r:id="rId52"/>
    <p:sldId id="1099" r:id="rId53"/>
    <p:sldId id="11825868" r:id="rId54"/>
    <p:sldId id="575" r:id="rId55"/>
    <p:sldId id="576" r:id="rId56"/>
    <p:sldId id="577" r:id="rId57"/>
    <p:sldId id="578" r:id="rId58"/>
    <p:sldId id="11825884" r:id="rId59"/>
    <p:sldId id="579" r:id="rId60"/>
    <p:sldId id="340" r:id="rId61"/>
    <p:sldId id="1249" r:id="rId62"/>
    <p:sldId id="1250" r:id="rId63"/>
    <p:sldId id="1254" r:id="rId64"/>
    <p:sldId id="350" r:id="rId65"/>
    <p:sldId id="351" r:id="rId66"/>
    <p:sldId id="352" r:id="rId67"/>
    <p:sldId id="353" r:id="rId68"/>
    <p:sldId id="354" r:id="rId69"/>
    <p:sldId id="11825875" r:id="rId70"/>
    <p:sldId id="433" r:id="rId71"/>
    <p:sldId id="434" r:id="rId72"/>
    <p:sldId id="435" r:id="rId73"/>
    <p:sldId id="436" r:id="rId74"/>
    <p:sldId id="426" r:id="rId75"/>
    <p:sldId id="427" r:id="rId76"/>
    <p:sldId id="11825877" r:id="rId77"/>
    <p:sldId id="11825878" r:id="rId78"/>
    <p:sldId id="11825880" r:id="rId79"/>
    <p:sldId id="11825881" r:id="rId80"/>
    <p:sldId id="11825882" r:id="rId81"/>
    <p:sldId id="648" r:id="rId82"/>
    <p:sldId id="452" r:id="rId83"/>
    <p:sldId id="1074" r:id="rId84"/>
    <p:sldId id="1076" r:id="rId85"/>
    <p:sldId id="1077" r:id="rId86"/>
    <p:sldId id="1113" r:id="rId87"/>
    <p:sldId id="1114" r:id="rId88"/>
    <p:sldId id="1117" r:id="rId89"/>
    <p:sldId id="1198" r:id="rId90"/>
    <p:sldId id="1203" r:id="rId91"/>
    <p:sldId id="1204" r:id="rId92"/>
    <p:sldId id="1199" r:id="rId93"/>
    <p:sldId id="1200" r:id="rId94"/>
    <p:sldId id="1213" r:id="rId95"/>
    <p:sldId id="1202" r:id="rId96"/>
    <p:sldId id="1205" r:id="rId97"/>
    <p:sldId id="1206" r:id="rId98"/>
    <p:sldId id="1207" r:id="rId99"/>
  </p:sldIdLst>
  <p:sldSz cx="9144000" cy="5143500" type="screen16x9"/>
  <p:notesSz cx="6858000" cy="9144000"/>
  <p:custDataLst>
    <p:tags r:id="rId107"/>
  </p:custDataLst>
  <p:defaultTextStyle>
    <a:defPPr>
      <a:defRPr lang="en-US"/>
    </a:defPPr>
    <a:lvl1pPr algn="l" defTabSz="457200" rtl="0" fontAlgn="base">
      <a:spcBef>
        <a:spcPct val="0"/>
      </a:spcBef>
      <a:spcAft>
        <a:spcPct val="0"/>
      </a:spcAft>
      <a:defRPr kern="1200">
        <a:solidFill>
          <a:schemeClr val="tx1"/>
        </a:solidFill>
        <a:latin typeface="Calibri" panose="020F0502020204030204" charset="0"/>
        <a:ea typeface="MS PGothic" panose="020B0600070205080204" charset="-128"/>
        <a:cs typeface="+mn-cs"/>
      </a:defRPr>
    </a:lvl1pPr>
    <a:lvl2pPr marL="457200" algn="l" defTabSz="457200" rtl="0" fontAlgn="base">
      <a:spcBef>
        <a:spcPct val="0"/>
      </a:spcBef>
      <a:spcAft>
        <a:spcPct val="0"/>
      </a:spcAft>
      <a:defRPr kern="1200">
        <a:solidFill>
          <a:schemeClr val="tx1"/>
        </a:solidFill>
        <a:latin typeface="Calibri" panose="020F0502020204030204" charset="0"/>
        <a:ea typeface="MS PGothic" panose="020B0600070205080204" charset="-128"/>
        <a:cs typeface="+mn-cs"/>
      </a:defRPr>
    </a:lvl2pPr>
    <a:lvl3pPr marL="914400" algn="l" defTabSz="457200" rtl="0" fontAlgn="base">
      <a:spcBef>
        <a:spcPct val="0"/>
      </a:spcBef>
      <a:spcAft>
        <a:spcPct val="0"/>
      </a:spcAft>
      <a:defRPr kern="1200">
        <a:solidFill>
          <a:schemeClr val="tx1"/>
        </a:solidFill>
        <a:latin typeface="Calibri" panose="020F0502020204030204" charset="0"/>
        <a:ea typeface="MS PGothic" panose="020B0600070205080204" charset="-128"/>
        <a:cs typeface="+mn-cs"/>
      </a:defRPr>
    </a:lvl3pPr>
    <a:lvl4pPr marL="1371600" algn="l" defTabSz="457200" rtl="0" fontAlgn="base">
      <a:spcBef>
        <a:spcPct val="0"/>
      </a:spcBef>
      <a:spcAft>
        <a:spcPct val="0"/>
      </a:spcAft>
      <a:defRPr kern="1200">
        <a:solidFill>
          <a:schemeClr val="tx1"/>
        </a:solidFill>
        <a:latin typeface="Calibri" panose="020F0502020204030204" charset="0"/>
        <a:ea typeface="MS PGothic" panose="020B0600070205080204" charset="-128"/>
        <a:cs typeface="+mn-cs"/>
      </a:defRPr>
    </a:lvl4pPr>
    <a:lvl5pPr marL="1828800" algn="l" defTabSz="457200" rtl="0" fontAlgn="base">
      <a:spcBef>
        <a:spcPct val="0"/>
      </a:spcBef>
      <a:spcAft>
        <a:spcPct val="0"/>
      </a:spcAft>
      <a:defRPr kern="1200">
        <a:solidFill>
          <a:schemeClr val="tx1"/>
        </a:solidFill>
        <a:latin typeface="Calibri" panose="020F0502020204030204" charset="0"/>
        <a:ea typeface="MS PGothic" panose="020B0600070205080204" charset="-128"/>
        <a:cs typeface="+mn-cs"/>
      </a:defRPr>
    </a:lvl5pPr>
    <a:lvl6pPr marL="2286000" algn="l" defTabSz="914400" rtl="0" eaLnBrk="1" latinLnBrk="0" hangingPunct="1">
      <a:defRPr kern="1200">
        <a:solidFill>
          <a:schemeClr val="tx1"/>
        </a:solidFill>
        <a:latin typeface="Calibri" panose="020F0502020204030204" charset="0"/>
        <a:ea typeface="MS PGothic" panose="020B0600070205080204" charset="-128"/>
        <a:cs typeface="+mn-cs"/>
      </a:defRPr>
    </a:lvl6pPr>
    <a:lvl7pPr marL="2743200" algn="l" defTabSz="914400" rtl="0" eaLnBrk="1" latinLnBrk="0" hangingPunct="1">
      <a:defRPr kern="1200">
        <a:solidFill>
          <a:schemeClr val="tx1"/>
        </a:solidFill>
        <a:latin typeface="Calibri" panose="020F0502020204030204" charset="0"/>
        <a:ea typeface="MS PGothic" panose="020B0600070205080204" charset="-128"/>
        <a:cs typeface="+mn-cs"/>
      </a:defRPr>
    </a:lvl7pPr>
    <a:lvl8pPr marL="3200400" algn="l" defTabSz="914400" rtl="0" eaLnBrk="1" latinLnBrk="0" hangingPunct="1">
      <a:defRPr kern="1200">
        <a:solidFill>
          <a:schemeClr val="tx1"/>
        </a:solidFill>
        <a:latin typeface="Calibri" panose="020F0502020204030204" charset="0"/>
        <a:ea typeface="MS PGothic" panose="020B0600070205080204" charset="-128"/>
        <a:cs typeface="+mn-cs"/>
      </a:defRPr>
    </a:lvl8pPr>
    <a:lvl9pPr marL="3657600" algn="l" defTabSz="914400" rtl="0" eaLnBrk="1" latinLnBrk="0" hangingPunct="1">
      <a:defRPr kern="1200">
        <a:solidFill>
          <a:schemeClr val="tx1"/>
        </a:solidFill>
        <a:latin typeface="Calibri" panose="020F0502020204030204" charset="0"/>
        <a:ea typeface="MS PGothic" panose="020B0600070205080204" charset="-128"/>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p:restoredTop sz="96793"/>
  </p:normalViewPr>
  <p:slideViewPr>
    <p:cSldViewPr snapToObjects="1" showGuides="1">
      <p:cViewPr varScale="1">
        <p:scale>
          <a:sx n="171" d="100"/>
          <a:sy n="171" d="100"/>
        </p:scale>
        <p:origin x="109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7" Type="http://schemas.openxmlformats.org/officeDocument/2006/relationships/tags" Target="tags/tag4.xml"/><Relationship Id="rId106" Type="http://schemas.openxmlformats.org/officeDocument/2006/relationships/customXml" Target="../customXml/item3.xml"/><Relationship Id="rId105" Type="http://schemas.openxmlformats.org/officeDocument/2006/relationships/customXml" Target="../customXml/item2.xml"/><Relationship Id="rId104" Type="http://schemas.openxmlformats.org/officeDocument/2006/relationships/customXml" Target="../customXml/item1.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fld id="{A9567C9F-4D7F-5847-BD8F-556675060DA1}" type="datetimeFigureOut">
              <a:rPr lang="en-US" altLang="en-US"/>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25D6415B-586E-2B45-B637-70E4CB56C153}"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S PGothic" panose="020B0600070205080204" charset="-128"/>
        <a:cs typeface="+mn-cs"/>
      </a:defRPr>
    </a:lvl1pPr>
    <a:lvl2pPr marL="457200" algn="l" defTabSz="457200" rtl="0" fontAlgn="base">
      <a:spcBef>
        <a:spcPct val="30000"/>
      </a:spcBef>
      <a:spcAft>
        <a:spcPct val="0"/>
      </a:spcAft>
      <a:defRPr sz="1200" kern="1200">
        <a:solidFill>
          <a:schemeClr val="tx1"/>
        </a:solidFill>
        <a:latin typeface="+mn-lt"/>
        <a:ea typeface="MS PGothic" panose="020B0600070205080204" charset="-128"/>
        <a:cs typeface="+mn-cs"/>
      </a:defRPr>
    </a:lvl2pPr>
    <a:lvl3pPr marL="914400" algn="l" defTabSz="457200" rtl="0" fontAlgn="base">
      <a:spcBef>
        <a:spcPct val="30000"/>
      </a:spcBef>
      <a:spcAft>
        <a:spcPct val="0"/>
      </a:spcAft>
      <a:defRPr sz="1200" kern="1200">
        <a:solidFill>
          <a:schemeClr val="tx1"/>
        </a:solidFill>
        <a:latin typeface="+mn-lt"/>
        <a:ea typeface="MS PGothic" panose="020B0600070205080204" charset="-128"/>
        <a:cs typeface="+mn-cs"/>
      </a:defRPr>
    </a:lvl3pPr>
    <a:lvl4pPr marL="1371600" algn="l" defTabSz="457200" rtl="0" fontAlgn="base">
      <a:spcBef>
        <a:spcPct val="30000"/>
      </a:spcBef>
      <a:spcAft>
        <a:spcPct val="0"/>
      </a:spcAft>
      <a:defRPr sz="1200" kern="1200">
        <a:solidFill>
          <a:schemeClr val="tx1"/>
        </a:solidFill>
        <a:latin typeface="+mn-lt"/>
        <a:ea typeface="MS PGothic" panose="020B0600070205080204" charset="-128"/>
        <a:cs typeface="+mn-cs"/>
      </a:defRPr>
    </a:lvl4pPr>
    <a:lvl5pPr marL="1828800" algn="l" defTabSz="457200" rtl="0" fontAlgn="base">
      <a:spcBef>
        <a:spcPct val="30000"/>
      </a:spcBef>
      <a:spcAft>
        <a:spcPct val="0"/>
      </a:spcAft>
      <a:defRPr sz="1200" kern="1200">
        <a:solidFill>
          <a:schemeClr val="tx1"/>
        </a:solidFill>
        <a:latin typeface="+mn-lt"/>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dirty="0"/>
              <a:t>  </a:t>
            </a: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fld id="{CFD365BF-ADBE-9B41-ABF1-832DDE2B814C}" type="slidenum">
              <a:rPr lang="en-US" altLang="en-US"/>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fld id="{D4A0B81F-8AE9-1943-AF53-E78D21B80C2F}" type="slidenum">
              <a:rPr lang="en-US" altLang="en-US"/>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735" eaLnBrk="0" hangingPunct="0">
              <a:defRPr sz="2400">
                <a:solidFill>
                  <a:schemeClr val="tx1"/>
                </a:solidFill>
                <a:latin typeface="Helvetica" charset="0"/>
                <a:ea typeface="MS PGothic" panose="020B0600070205080204" charset="-128"/>
              </a:defRPr>
            </a:lvl1pPr>
            <a:lvl2pPr marL="734695" indent="-282575" defTabSz="927735" eaLnBrk="0" hangingPunct="0">
              <a:defRPr sz="2400">
                <a:solidFill>
                  <a:schemeClr val="tx1"/>
                </a:solidFill>
                <a:latin typeface="Helvetica" charset="0"/>
                <a:ea typeface="MS PGothic" panose="020B0600070205080204" charset="-128"/>
              </a:defRPr>
            </a:lvl2pPr>
            <a:lvl3pPr marL="1130300" indent="-226060" defTabSz="927735" eaLnBrk="0" hangingPunct="0">
              <a:defRPr sz="2400">
                <a:solidFill>
                  <a:schemeClr val="tx1"/>
                </a:solidFill>
                <a:latin typeface="Helvetica" charset="0"/>
                <a:ea typeface="MS PGothic" panose="020B0600070205080204" charset="-128"/>
              </a:defRPr>
            </a:lvl3pPr>
            <a:lvl4pPr marL="1583055" indent="-226060" defTabSz="927735" eaLnBrk="0" hangingPunct="0">
              <a:defRPr sz="2400">
                <a:solidFill>
                  <a:schemeClr val="tx1"/>
                </a:solidFill>
                <a:latin typeface="Helvetica" charset="0"/>
                <a:ea typeface="MS PGothic" panose="020B0600070205080204" charset="-128"/>
              </a:defRPr>
            </a:lvl4pPr>
            <a:lvl5pPr marL="2035175" indent="-226060" defTabSz="927735" eaLnBrk="0" hangingPunct="0">
              <a:defRPr sz="2400">
                <a:solidFill>
                  <a:schemeClr val="tx1"/>
                </a:solidFill>
                <a:latin typeface="Helvetica" charset="0"/>
                <a:ea typeface="MS PGothic" panose="020B0600070205080204" charset="-128"/>
              </a:defRPr>
            </a:lvl5pPr>
            <a:lvl6pPr marL="2487295" indent="-226060" defTabSz="927735" eaLnBrk="0" fontAlgn="base" hangingPunct="0">
              <a:spcBef>
                <a:spcPct val="0"/>
              </a:spcBef>
              <a:spcAft>
                <a:spcPct val="0"/>
              </a:spcAft>
              <a:defRPr sz="2400">
                <a:solidFill>
                  <a:schemeClr val="tx1"/>
                </a:solidFill>
                <a:latin typeface="Helvetica" charset="0"/>
                <a:ea typeface="MS PGothic" panose="020B0600070205080204" charset="-128"/>
              </a:defRPr>
            </a:lvl6pPr>
            <a:lvl7pPr marL="2939415" indent="-226060" defTabSz="927735" eaLnBrk="0" fontAlgn="base" hangingPunct="0">
              <a:spcBef>
                <a:spcPct val="0"/>
              </a:spcBef>
              <a:spcAft>
                <a:spcPct val="0"/>
              </a:spcAft>
              <a:defRPr sz="2400">
                <a:solidFill>
                  <a:schemeClr val="tx1"/>
                </a:solidFill>
                <a:latin typeface="Helvetica" charset="0"/>
                <a:ea typeface="MS PGothic" panose="020B0600070205080204" charset="-128"/>
              </a:defRPr>
            </a:lvl7pPr>
            <a:lvl8pPr marL="3391535" indent="-226060" defTabSz="927735" eaLnBrk="0" fontAlgn="base" hangingPunct="0">
              <a:spcBef>
                <a:spcPct val="0"/>
              </a:spcBef>
              <a:spcAft>
                <a:spcPct val="0"/>
              </a:spcAft>
              <a:defRPr sz="2400">
                <a:solidFill>
                  <a:schemeClr val="tx1"/>
                </a:solidFill>
                <a:latin typeface="Helvetica" charset="0"/>
                <a:ea typeface="MS PGothic" panose="020B0600070205080204" charset="-128"/>
              </a:defRPr>
            </a:lvl8pPr>
            <a:lvl9pPr marL="3843655" indent="-226060" defTabSz="927735" eaLnBrk="0" fontAlgn="base" hangingPunct="0">
              <a:spcBef>
                <a:spcPct val="0"/>
              </a:spcBef>
              <a:spcAft>
                <a:spcPct val="0"/>
              </a:spcAft>
              <a:defRPr sz="2400">
                <a:solidFill>
                  <a:schemeClr val="tx1"/>
                </a:solidFill>
                <a:latin typeface="Helvetica" charset="0"/>
                <a:ea typeface="MS PGothic" panose="020B0600070205080204" charset="-128"/>
              </a:defRPr>
            </a:lvl9pPr>
          </a:lstStyle>
          <a:p>
            <a:pPr marL="0" marR="0" lvl="0" indent="0" algn="r" defTabSz="927735" rtl="0" eaLnBrk="0" fontAlgn="auto" latinLnBrk="0" hangingPunct="0">
              <a:lnSpc>
                <a:spcPct val="100000"/>
              </a:lnSpc>
              <a:spcBef>
                <a:spcPts val="0"/>
              </a:spcBef>
              <a:spcAft>
                <a:spcPts val="0"/>
              </a:spcAft>
              <a:buClrTx/>
              <a:buSzTx/>
              <a:buFontTx/>
              <a:buNone/>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dirty="0">
              <a:ln>
                <a:noFill/>
              </a:ln>
              <a:solidFill>
                <a:prstClr val="black"/>
              </a:solidFill>
              <a:effectLst/>
              <a:uLnTx/>
              <a:uFillTx/>
              <a:latin typeface="Helvetica" charset="0"/>
              <a:ea typeface="MS PGothic" panose="020B060007020508020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p:spPr>
      </p:sp>
      <p:sp>
        <p:nvSpPr>
          <p:cNvPr id="110595" name="Rectangle 3"/>
          <p:cNvSpPr>
            <a:spLocks noGrp="1" noChangeArrowheads="1"/>
          </p:cNvSpPr>
          <p:nvPr>
            <p:ph type="body" idx="1"/>
          </p:nvPr>
        </p:nvSpPr>
        <p:spPr>
          <a:xfrm>
            <a:off x="931146" y="4410702"/>
            <a:ext cx="5135409" cy="41748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fld id="{D4A0B81F-8AE9-1943-AF53-E78D21B80C2F}" type="slidenum">
              <a:rPr lang="en-US" altLang="en-US"/>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p:spPr>
      </p:sp>
      <p:sp>
        <p:nvSpPr>
          <p:cNvPr id="38916"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p:spPr>
      </p:sp>
      <p:sp>
        <p:nvSpPr>
          <p:cNvPr id="40964"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p:spPr>
      </p:sp>
      <p:sp>
        <p:nvSpPr>
          <p:cNvPr id="43012"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p:spPr>
      </p:sp>
      <p:sp>
        <p:nvSpPr>
          <p:cNvPr id="47108"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p:spPr>
      </p:sp>
      <p:sp>
        <p:nvSpPr>
          <p:cNvPr id="49156"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p:spPr>
      </p:sp>
      <p:sp>
        <p:nvSpPr>
          <p:cNvPr id="51204"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fld id="{27EDD166-DF5B-E640-90C2-FE28AE548D5C}" type="slidenum">
              <a:rPr lang="en-US" altLang="en-US"/>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p:spPr>
      </p:sp>
      <p:sp>
        <p:nvSpPr>
          <p:cNvPr id="53252"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p:spPr>
      </p:sp>
      <p:sp>
        <p:nvSpPr>
          <p:cNvPr id="53252"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charset="0"/>
                <a:ea typeface="MS PGothic" panose="020B0600070205080204" charset="-128"/>
              </a:defRPr>
            </a:lvl1pPr>
            <a:lvl2pPr marL="742950" indent="-285750" defTabSz="930275">
              <a:defRPr sz="1600">
                <a:solidFill>
                  <a:schemeClr val="tx1"/>
                </a:solidFill>
                <a:latin typeface="Helvetica" charset="0"/>
                <a:ea typeface="MS PGothic" panose="020B0600070205080204" charset="-128"/>
              </a:defRPr>
            </a:lvl2pPr>
            <a:lvl3pPr marL="1143000" indent="-228600" defTabSz="930275">
              <a:defRPr sz="1600">
                <a:solidFill>
                  <a:schemeClr val="tx1"/>
                </a:solidFill>
                <a:latin typeface="Helvetica" charset="0"/>
                <a:ea typeface="MS PGothic" panose="020B0600070205080204" charset="-128"/>
              </a:defRPr>
            </a:lvl3pPr>
            <a:lvl4pPr marL="1600200" indent="-228600" defTabSz="930275">
              <a:defRPr sz="1600">
                <a:solidFill>
                  <a:schemeClr val="tx1"/>
                </a:solidFill>
                <a:latin typeface="Helvetica" charset="0"/>
                <a:ea typeface="MS PGothic" panose="020B0600070205080204" charset="-128"/>
              </a:defRPr>
            </a:lvl4pPr>
            <a:lvl5pPr marL="2057400" indent="-228600" defTabSz="930275">
              <a:defRPr sz="1600">
                <a:solidFill>
                  <a:schemeClr val="tx1"/>
                </a:solidFill>
                <a:latin typeface="Helvetica" charset="0"/>
                <a:ea typeface="MS PGothic" panose="020B0600070205080204" charset="-128"/>
              </a:defRPr>
            </a:lvl5pPr>
            <a:lvl6pPr marL="2514600" indent="-228600" defTabSz="930275"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30275"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30275"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30275"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5">
              <a:defRPr sz="1600">
                <a:solidFill>
                  <a:schemeClr val="tx1"/>
                </a:solidFill>
                <a:latin typeface="Helvetica" charset="0"/>
                <a:ea typeface="MS PGothic" panose="020B0600070205080204" charset="-128"/>
              </a:defRPr>
            </a:lvl1pPr>
            <a:lvl2pPr marL="749935" indent="-288290" defTabSz="939165">
              <a:defRPr sz="1600">
                <a:solidFill>
                  <a:schemeClr val="tx1"/>
                </a:solidFill>
                <a:latin typeface="Helvetica" charset="0"/>
                <a:ea typeface="MS PGothic" panose="020B0600070205080204" charset="-128"/>
              </a:defRPr>
            </a:lvl2pPr>
            <a:lvl3pPr marL="1153795" indent="-230505" defTabSz="939165">
              <a:defRPr sz="1600">
                <a:solidFill>
                  <a:schemeClr val="tx1"/>
                </a:solidFill>
                <a:latin typeface="Helvetica" charset="0"/>
                <a:ea typeface="MS PGothic" panose="020B0600070205080204" charset="-128"/>
              </a:defRPr>
            </a:lvl3pPr>
            <a:lvl4pPr marL="1615440" indent="-230505" defTabSz="939165">
              <a:defRPr sz="1600">
                <a:solidFill>
                  <a:schemeClr val="tx1"/>
                </a:solidFill>
                <a:latin typeface="Helvetica" charset="0"/>
                <a:ea typeface="MS PGothic" panose="020B0600070205080204" charset="-128"/>
              </a:defRPr>
            </a:lvl4pPr>
            <a:lvl5pPr marL="2077085" indent="-230505" defTabSz="939165">
              <a:defRPr sz="1600">
                <a:solidFill>
                  <a:schemeClr val="tx1"/>
                </a:solidFill>
                <a:latin typeface="Helvetica" charset="0"/>
                <a:ea typeface="MS PGothic" panose="020B0600070205080204" charset="-128"/>
              </a:defRPr>
            </a:lvl5pPr>
            <a:lvl6pPr marL="2538730" indent="-230505" defTabSz="939165"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9165"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9165"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9165"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9165" rtl="0" eaLnBrk="0" fontAlgn="base" latinLnBrk="0" hangingPunct="0">
              <a:lnSpc>
                <a:spcPct val="100000"/>
              </a:lnSpc>
              <a:spcBef>
                <a:spcPct val="0"/>
              </a:spcBef>
              <a:spcAft>
                <a:spcPct val="0"/>
              </a:spcAft>
              <a:buClrTx/>
              <a:buSzTx/>
              <a:buFontTx/>
              <a:buNone/>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3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1" fontAlgn="auto" latinLnBrk="0" hangingPunct="1">
              <a:lnSpc>
                <a:spcPct val="100000"/>
              </a:lnSpc>
              <a:spcBef>
                <a:spcPts val="0"/>
              </a:spcBef>
              <a:spcAft>
                <a:spcPts val="0"/>
              </a:spcAft>
              <a:buClrTx/>
              <a:buSzTx/>
              <a:buFontTx/>
              <a:buNone/>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endParaRPr>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1" fontAlgn="auto" latinLnBrk="0" hangingPunct="1">
              <a:lnSpc>
                <a:spcPct val="100000"/>
              </a:lnSpc>
              <a:spcBef>
                <a:spcPts val="0"/>
              </a:spcBef>
              <a:spcAft>
                <a:spcPts val="0"/>
              </a:spcAft>
              <a:buClrTx/>
              <a:buSzTx/>
              <a:buFontTx/>
              <a:buNone/>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endParaRPr>
          </a:p>
        </p:txBody>
      </p:sp>
      <p:sp>
        <p:nvSpPr>
          <p:cNvPr id="131075" name="Rectangle 2"/>
          <p:cNvSpPr>
            <a:spLocks noGrp="1" noRot="1" noChangeAspect="1" noChangeArrowheads="1" noTextEdit="1"/>
          </p:cNvSpPr>
          <p:nvPr>
            <p:ph type="sldImg"/>
          </p:nvPr>
        </p:nvSpPr>
        <p:spPr/>
      </p:sp>
      <p:sp>
        <p:nvSpPr>
          <p:cNvPr id="131076"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1" fontAlgn="auto" latinLnBrk="0" hangingPunct="1">
              <a:lnSpc>
                <a:spcPct val="100000"/>
              </a:lnSpc>
              <a:spcBef>
                <a:spcPts val="0"/>
              </a:spcBef>
              <a:spcAft>
                <a:spcPts val="0"/>
              </a:spcAft>
              <a:buClrTx/>
              <a:buSzTx/>
              <a:buFontTx/>
              <a:buNone/>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endParaRPr>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1" fontAlgn="auto" latinLnBrk="0" hangingPunct="1">
              <a:lnSpc>
                <a:spcPct val="100000"/>
              </a:lnSpc>
              <a:spcBef>
                <a:spcPts val="0"/>
              </a:spcBef>
              <a:spcAft>
                <a:spcPts val="0"/>
              </a:spcAft>
              <a:buClrTx/>
              <a:buSzTx/>
              <a:buFontTx/>
              <a:buNone/>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1" fontAlgn="base" latinLnBrk="0" hangingPunct="1">
              <a:lnSpc>
                <a:spcPct val="100000"/>
              </a:lnSpc>
              <a:spcBef>
                <a:spcPct val="0"/>
              </a:spcBef>
              <a:spcAft>
                <a:spcPct val="0"/>
              </a:spcAft>
              <a:buClrTx/>
              <a:buSzTx/>
              <a:buFontTx/>
              <a:buNone/>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Helvetica" charset="0"/>
              <a:ea typeface="MS PGothic" panose="020B0600070205080204" charset="-128"/>
              <a:cs typeface="+mn-cs"/>
            </a:endParaRPr>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9005">
              <a:defRPr sz="1600">
                <a:solidFill>
                  <a:schemeClr val="tx1"/>
                </a:solidFill>
                <a:latin typeface="Helvetica" charset="0"/>
                <a:ea typeface="MS PGothic" panose="020B0600070205080204" charset="-128"/>
              </a:defRPr>
            </a:lvl1pPr>
            <a:lvl2pPr marL="742950" indent="-285750" defTabSz="929005">
              <a:defRPr sz="1600">
                <a:solidFill>
                  <a:schemeClr val="tx1"/>
                </a:solidFill>
                <a:latin typeface="Helvetica" charset="0"/>
                <a:ea typeface="MS PGothic" panose="020B0600070205080204" charset="-128"/>
              </a:defRPr>
            </a:lvl2pPr>
            <a:lvl3pPr marL="1143000" indent="-228600" defTabSz="929005">
              <a:defRPr sz="1600">
                <a:solidFill>
                  <a:schemeClr val="tx1"/>
                </a:solidFill>
                <a:latin typeface="Helvetica" charset="0"/>
                <a:ea typeface="MS PGothic" panose="020B0600070205080204" charset="-128"/>
              </a:defRPr>
            </a:lvl3pPr>
            <a:lvl4pPr marL="1600200" indent="-228600" defTabSz="929005">
              <a:defRPr sz="1600">
                <a:solidFill>
                  <a:schemeClr val="tx1"/>
                </a:solidFill>
                <a:latin typeface="Helvetica" charset="0"/>
                <a:ea typeface="MS PGothic" panose="020B0600070205080204" charset="-128"/>
              </a:defRPr>
            </a:lvl4pPr>
            <a:lvl5pPr marL="2057400" indent="-228600" defTabSz="929005">
              <a:defRPr sz="1600">
                <a:solidFill>
                  <a:schemeClr val="tx1"/>
                </a:solidFill>
                <a:latin typeface="Helvetica" charset="0"/>
                <a:ea typeface="MS PGothic" panose="020B0600070205080204" charset="-128"/>
              </a:defRPr>
            </a:lvl5pPr>
            <a:lvl6pPr marL="25146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9005" rtl="0" eaLnBrk="0" fontAlgn="base" latinLnBrk="0" hangingPunct="0">
              <a:lnSpc>
                <a:spcPct val="100000"/>
              </a:lnSpc>
              <a:spcBef>
                <a:spcPct val="0"/>
              </a:spcBef>
              <a:spcAft>
                <a:spcPct val="0"/>
              </a:spcAft>
              <a:buClrTx/>
              <a:buSzTx/>
              <a:buFontTx/>
              <a:buNone/>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charset="0"/>
                <a:ea typeface="MS PGothic" panose="020B0600070205080204" charset="-128"/>
              </a:defRPr>
            </a:lvl1pPr>
            <a:lvl2pPr marL="742950" indent="-285750" defTabSz="929005">
              <a:defRPr sz="1600">
                <a:solidFill>
                  <a:schemeClr val="tx1"/>
                </a:solidFill>
                <a:latin typeface="Helvetica" charset="0"/>
                <a:ea typeface="MS PGothic" panose="020B0600070205080204" charset="-128"/>
              </a:defRPr>
            </a:lvl2pPr>
            <a:lvl3pPr marL="1143000" indent="-228600" defTabSz="929005">
              <a:defRPr sz="1600">
                <a:solidFill>
                  <a:schemeClr val="tx1"/>
                </a:solidFill>
                <a:latin typeface="Helvetica" charset="0"/>
                <a:ea typeface="MS PGothic" panose="020B0600070205080204" charset="-128"/>
              </a:defRPr>
            </a:lvl3pPr>
            <a:lvl4pPr marL="1600200" indent="-228600" defTabSz="929005">
              <a:defRPr sz="1600">
                <a:solidFill>
                  <a:schemeClr val="tx1"/>
                </a:solidFill>
                <a:latin typeface="Helvetica" charset="0"/>
                <a:ea typeface="MS PGothic" panose="020B0600070205080204" charset="-128"/>
              </a:defRPr>
            </a:lvl4pPr>
            <a:lvl5pPr marL="2057400" indent="-228600" defTabSz="929005">
              <a:defRPr sz="1600">
                <a:solidFill>
                  <a:schemeClr val="tx1"/>
                </a:solidFill>
                <a:latin typeface="Helvetica" charset="0"/>
                <a:ea typeface="MS PGothic" panose="020B0600070205080204" charset="-128"/>
              </a:defRPr>
            </a:lvl5pPr>
            <a:lvl6pPr marL="25146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9005" rtl="0" eaLnBrk="0" fontAlgn="base" latinLnBrk="0" hangingPunct="0">
              <a:lnSpc>
                <a:spcPct val="100000"/>
              </a:lnSpc>
              <a:spcBef>
                <a:spcPct val="0"/>
              </a:spcBef>
              <a:spcAft>
                <a:spcPct val="0"/>
              </a:spcAft>
              <a:buClrTx/>
              <a:buSzTx/>
              <a:buFontTx/>
              <a:buNone/>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11619" name="Rectangle 2"/>
          <p:cNvSpPr>
            <a:spLocks noGrp="1" noRot="1" noChangeAspect="1" noChangeArrowheads="1" noTextEdit="1"/>
          </p:cNvSpPr>
          <p:nvPr>
            <p:ph type="sldImg"/>
          </p:nvPr>
        </p:nvSpPr>
        <p:spPr/>
      </p:sp>
      <p:sp>
        <p:nvSpPr>
          <p:cNvPr id="111620"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charset="0"/>
                <a:ea typeface="MS PGothic" panose="020B0600070205080204" charset="-128"/>
              </a:defRPr>
            </a:lvl1pPr>
            <a:lvl2pPr marL="742950" indent="-285750" defTabSz="929005">
              <a:defRPr sz="1600">
                <a:solidFill>
                  <a:schemeClr val="tx1"/>
                </a:solidFill>
                <a:latin typeface="Helvetica" charset="0"/>
                <a:ea typeface="MS PGothic" panose="020B0600070205080204" charset="-128"/>
              </a:defRPr>
            </a:lvl2pPr>
            <a:lvl3pPr marL="1143000" indent="-228600" defTabSz="929005">
              <a:defRPr sz="1600">
                <a:solidFill>
                  <a:schemeClr val="tx1"/>
                </a:solidFill>
                <a:latin typeface="Helvetica" charset="0"/>
                <a:ea typeface="MS PGothic" panose="020B0600070205080204" charset="-128"/>
              </a:defRPr>
            </a:lvl3pPr>
            <a:lvl4pPr marL="1600200" indent="-228600" defTabSz="929005">
              <a:defRPr sz="1600">
                <a:solidFill>
                  <a:schemeClr val="tx1"/>
                </a:solidFill>
                <a:latin typeface="Helvetica" charset="0"/>
                <a:ea typeface="MS PGothic" panose="020B0600070205080204" charset="-128"/>
              </a:defRPr>
            </a:lvl4pPr>
            <a:lvl5pPr marL="2057400" indent="-228600" defTabSz="929005">
              <a:defRPr sz="1600">
                <a:solidFill>
                  <a:schemeClr val="tx1"/>
                </a:solidFill>
                <a:latin typeface="Helvetica" charset="0"/>
                <a:ea typeface="MS PGothic" panose="020B0600070205080204" charset="-128"/>
              </a:defRPr>
            </a:lvl5pPr>
            <a:lvl6pPr marL="25146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9005"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9005" rtl="0" eaLnBrk="0" fontAlgn="base" latinLnBrk="0" hangingPunct="0">
              <a:lnSpc>
                <a:spcPct val="100000"/>
              </a:lnSpc>
              <a:spcBef>
                <a:spcPct val="0"/>
              </a:spcBef>
              <a:spcAft>
                <a:spcPct val="0"/>
              </a:spcAft>
              <a:buClrTx/>
              <a:buSzTx/>
              <a:buFontTx/>
              <a:buNone/>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charset="0"/>
                <a:ea typeface="MS PGothic" panose="020B0600070205080204" charset="-128"/>
              </a:defRPr>
            </a:lvl1pPr>
            <a:lvl2pPr marL="742950" indent="-285750" defTabSz="927100">
              <a:defRPr sz="1600">
                <a:solidFill>
                  <a:schemeClr val="tx1"/>
                </a:solidFill>
                <a:latin typeface="Helvetica" charset="0"/>
                <a:ea typeface="MS PGothic" panose="020B0600070205080204" charset="-128"/>
              </a:defRPr>
            </a:lvl2pPr>
            <a:lvl3pPr marL="1143000" indent="-228600" defTabSz="927100">
              <a:defRPr sz="1600">
                <a:solidFill>
                  <a:schemeClr val="tx1"/>
                </a:solidFill>
                <a:latin typeface="Helvetica" charset="0"/>
                <a:ea typeface="MS PGothic" panose="020B0600070205080204" charset="-128"/>
              </a:defRPr>
            </a:lvl3pPr>
            <a:lvl4pPr marL="1600200" indent="-228600" defTabSz="927100">
              <a:defRPr sz="1600">
                <a:solidFill>
                  <a:schemeClr val="tx1"/>
                </a:solidFill>
                <a:latin typeface="Helvetica" charset="0"/>
                <a:ea typeface="MS PGothic" panose="020B0600070205080204" charset="-128"/>
              </a:defRPr>
            </a:lvl4pPr>
            <a:lvl5pPr marL="2057400" indent="-228600" defTabSz="927100">
              <a:defRPr sz="1600">
                <a:solidFill>
                  <a:schemeClr val="tx1"/>
                </a:solidFill>
                <a:latin typeface="Helvetica" charset="0"/>
                <a:ea typeface="MS PGothic" panose="020B0600070205080204" charset="-128"/>
              </a:defRPr>
            </a:lvl5pPr>
            <a:lvl6pPr marL="25146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defTabSz="9271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27100" rtl="0" eaLnBrk="0" fontAlgn="base" latinLnBrk="0" hangingPunct="0">
              <a:lnSpc>
                <a:spcPct val="100000"/>
              </a:lnSpc>
              <a:spcBef>
                <a:spcPct val="0"/>
              </a:spcBef>
              <a:spcAft>
                <a:spcPct val="0"/>
              </a:spcAft>
              <a:buClrTx/>
              <a:buSzTx/>
              <a:buFontTx/>
              <a:buNone/>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53603" name="Rectangle 2"/>
          <p:cNvSpPr>
            <a:spLocks noGrp="1" noRot="1" noChangeAspect="1" noChangeArrowheads="1" noTextEdit="1"/>
          </p:cNvSpPr>
          <p:nvPr>
            <p:ph type="sldImg"/>
          </p:nvPr>
        </p:nvSpPr>
        <p:spPr/>
      </p:sp>
      <p:sp>
        <p:nvSpPr>
          <p:cNvPr id="153604"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xfrm>
            <a:off x="941979" y="4448101"/>
            <a:ext cx="5193119" cy="42114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ea typeface="MS PGothic" panose="020B0600070205080204" charset="-128"/>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eaLnBrk="0" fontAlgn="base" hangingPunct="0">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eaLnBrk="0" fontAlgn="base" hangingPunct="0">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eaLnBrk="0" fontAlgn="base" hangingPunct="0">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eaLnBrk="0" fontAlgn="base" hangingPunct="0">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5990">
              <a:defRPr sz="1600">
                <a:solidFill>
                  <a:schemeClr val="tx1"/>
                </a:solidFill>
                <a:latin typeface="Helvetica" charset="0"/>
                <a:ea typeface="MS PGothic" panose="020B0600070205080204" charset="-128"/>
              </a:defRPr>
            </a:lvl1pPr>
            <a:lvl2pPr marL="749935" indent="-288290" defTabSz="935990">
              <a:defRPr sz="1600">
                <a:solidFill>
                  <a:schemeClr val="tx1"/>
                </a:solidFill>
                <a:latin typeface="Helvetica" charset="0"/>
                <a:ea typeface="MS PGothic" panose="020B0600070205080204" charset="-128"/>
              </a:defRPr>
            </a:lvl2pPr>
            <a:lvl3pPr marL="1153795" indent="-230505" defTabSz="935990">
              <a:defRPr sz="1600">
                <a:solidFill>
                  <a:schemeClr val="tx1"/>
                </a:solidFill>
                <a:latin typeface="Helvetica" charset="0"/>
                <a:ea typeface="MS PGothic" panose="020B0600070205080204" charset="-128"/>
              </a:defRPr>
            </a:lvl3pPr>
            <a:lvl4pPr marL="1615440" indent="-230505" defTabSz="935990">
              <a:defRPr sz="1600">
                <a:solidFill>
                  <a:schemeClr val="tx1"/>
                </a:solidFill>
                <a:latin typeface="Helvetica" charset="0"/>
                <a:ea typeface="MS PGothic" panose="020B0600070205080204" charset="-128"/>
              </a:defRPr>
            </a:lvl4pPr>
            <a:lvl5pPr marL="2077085" indent="-230505" defTabSz="935990">
              <a:defRPr sz="1600">
                <a:solidFill>
                  <a:schemeClr val="tx1"/>
                </a:solidFill>
                <a:latin typeface="Helvetica" charset="0"/>
                <a:ea typeface="MS PGothic" panose="020B0600070205080204" charset="-128"/>
              </a:defRPr>
            </a:lvl5pPr>
            <a:lvl6pPr marL="253873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6pPr>
            <a:lvl7pPr marL="300037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7pPr>
            <a:lvl8pPr marL="3462020"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8pPr>
            <a:lvl9pPr marL="3923665" indent="-230505" defTabSz="93599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5990" rtl="0" eaLnBrk="0" fontAlgn="base" latinLnBrk="0" hangingPunct="0">
              <a:lnSpc>
                <a:spcPct val="100000"/>
              </a:lnSpc>
              <a:spcBef>
                <a:spcPct val="0"/>
              </a:spcBef>
              <a:spcAft>
                <a:spcPct val="0"/>
              </a:spcAft>
              <a:buClrTx/>
              <a:buSzTx/>
              <a:buFontTx/>
              <a:buNone/>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p:spPr>
      </p:sp>
      <p:sp>
        <p:nvSpPr>
          <p:cNvPr id="63492"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charset="0"/>
                <a:ea typeface="MS PGothic" panose="020B0600070205080204" charset="-128"/>
              </a:defRPr>
            </a:lvl1pPr>
            <a:lvl2pPr marL="37931725" indent="-37474525" defTabSz="93027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r" defTabSz="930275" rtl="0" eaLnBrk="0" fontAlgn="base" latinLnBrk="0" hangingPunct="0">
              <a:lnSpc>
                <a:spcPct val="100000"/>
              </a:lnSpc>
              <a:spcBef>
                <a:spcPct val="0"/>
              </a:spcBef>
              <a:spcAft>
                <a:spcPct val="0"/>
              </a:spcAft>
              <a:buClrTx/>
              <a:buSzTx/>
              <a:buFontTx/>
              <a:buNone/>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fld>
            <a:endParaRPr kumimoji="0" lang="en-US" altLang="en-US" sz="1200" b="0"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p:spPr>
      </p:sp>
      <p:sp>
        <p:nvSpPr>
          <p:cNvPr id="65540" name="Rectangle 3"/>
          <p:cNvSpPr>
            <a:spLocks noGrp="1" noChangeArrowheads="1"/>
          </p:cNvSpPr>
          <p:nvPr>
            <p:ph type="body" idx="1"/>
          </p:nvPr>
        </p:nvSpPr>
        <p:spPr>
          <a:xfrm>
            <a:off x="931864" y="4410075"/>
            <a:ext cx="5133975"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rPr>
            </a:fld>
            <a:endParaRPr kumimoji="0" lang="en-US" alt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itle 1"/>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530" indent="-214630">
              <a:buSzPct val="110000"/>
              <a:buFont typeface="Arial" panose="020B0604020202020204" pitchFamily="34" charset="0"/>
              <a:buChar char="•"/>
              <a:defRPr sz="1275"/>
            </a:lvl2pPr>
            <a:lvl3pPr marL="814705" indent="-171450">
              <a:buFont typeface="Wingdings" panose="05000000000000000000" pitchFamily="2" charset="2"/>
              <a:buChar char="§"/>
              <a:defRPr sz="1275"/>
            </a:lvl3pPr>
            <a:lvl4pPr marL="1071880" indent="-171450">
              <a:buFont typeface="Arial" panose="020B0604020202020204" pitchFamily="34" charset="0"/>
              <a:buChar char="•"/>
              <a:defRPr sz="1275"/>
            </a:lvl4pPr>
            <a:lvl5pPr marL="1329055" indent="-171450">
              <a:buFont typeface="Wingdings" panose="05000000000000000000" pitchFamily="2" charset="2"/>
              <a:buChar char="§"/>
              <a:defRPr sz="127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547F3CAF-32BF-49A6-93F1-59C9E4B7C957}"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00852D5F-D37B-4E9D-98AD-511A1ABBD6A9}"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C0191CCC-CC48-429B-87C9-7123B48E52D4}" type="slidenum">
              <a:rPr lang="en-US" altLang="en-US"/>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3"/>
          <p:cNvSpPr>
            <a:spLocks noGrp="1" noChangeArrowheads="1"/>
          </p:cNvSpPr>
          <p:nvPr>
            <p:ph type="sldNum" sz="quarter" idx="10"/>
          </p:nvPr>
        </p:nvSpPr>
        <p:spPr/>
        <p:txBody>
          <a:bodyPr/>
          <a:lstStyle>
            <a:lvl1pPr>
              <a:defRPr/>
            </a:lvl1pPr>
          </a:lstStyle>
          <a:p>
            <a:pPr>
              <a:defRPr/>
            </a:pPr>
            <a:fld id="{5E9D92F0-DB25-4E6B-A10D-A7937AC7A365}" type="slidenum">
              <a:rPr lang="en-US" altLang="en-US"/>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0E555C8E-F740-4D28-8DA3-D7B8E0F6F578}" type="slidenum">
              <a:rPr lang="en-US" altLang="en-US"/>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2BBBE5B0-1186-4DAB-9E97-511F15F5C63C}" type="slidenum">
              <a:rPr lang="en-US" altLang="en-US"/>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F291DB2E-7BC4-4C22-ACAE-0B8B3F0C5147}" type="slidenum">
              <a:rPr lang="en-US" altLang="en-US"/>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D7E5E31B-1343-4510-8DCD-65E7B6544692}" type="slidenum">
              <a:rPr lang="en-US" altLang="en-US"/>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833574B0-C055-4E38-82A9-667A1DF1F8D0}"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MS PGothic" panose="020B0600070205080204" charset="-128"/>
                <a:cs typeface="+mj-cs"/>
              </a:defRPr>
            </a:lvl1pPr>
            <a:lvl2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2pPr>
            <a:lvl3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3pPr>
            <a:lvl4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4pPr>
            <a:lvl5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9pPr>
          </a:lstStyle>
          <a:p>
            <a:pPr algn="l"/>
            <a:r>
              <a:rPr lang="en-US" sz="2800" dirty="0">
                <a:solidFill>
                  <a:schemeClr val="bg1"/>
                </a:solidFill>
              </a:rPr>
              <a:t>Click to edit Master title style</a:t>
            </a:r>
            <a:endParaRPr lang="en-US" sz="2800" dirty="0">
              <a:solidFill>
                <a:schemeClr val="bg1"/>
              </a:solidFill>
            </a:endParaRPr>
          </a:p>
        </p:txBody>
      </p:sp>
      <p:sp>
        <p:nvSpPr>
          <p:cNvPr id="3" name="Title 1"/>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endParaRPr lang="en-US" dirty="0"/>
          </a:p>
        </p:txBody>
      </p:sp>
      <p:sp>
        <p:nvSpPr>
          <p:cNvPr id="4" name="Content Placeholder 2"/>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2"/>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300D9E99-A0D8-4F2F-B04A-331DF655FEAB}" type="slidenum">
              <a:rPr lang="en-US" altLang="en-US"/>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4294585"/>
            <a:ext cx="2832827" cy="623248"/>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endParaRPr lang="en-US" altLang="en-US" sz="1200" dirty="0">
              <a:solidFill>
                <a:srgbClr val="002060"/>
              </a:solidFill>
            </a:endParaRP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endParaRPr lang="en-US" altLang="en-US" sz="900" b="1" dirty="0">
              <a:solidFill>
                <a:srgbClr val="002060"/>
              </a:solidFill>
            </a:endParaRP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endParaRPr lang="en-US" dirty="0"/>
          </a:p>
        </p:txBody>
      </p:sp>
      <p:sp>
        <p:nvSpPr>
          <p:cNvPr id="8" name="Rectangle 5"/>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530" indent="-214630">
              <a:buSzPct val="110000"/>
              <a:buFont typeface="Arial" panose="020B0604020202020204" pitchFamily="34" charset="0"/>
              <a:buChar char="•"/>
              <a:defRPr sz="1275"/>
            </a:lvl2pPr>
            <a:lvl3pPr marL="814705" indent="-171450">
              <a:buFont typeface="Wingdings" panose="05000000000000000000" pitchFamily="2" charset="2"/>
              <a:buChar char="§"/>
              <a:defRPr sz="1275"/>
            </a:lvl3pPr>
            <a:lvl4pPr marL="1071880" indent="-171450">
              <a:buFont typeface="Arial" panose="020B0604020202020204" pitchFamily="34" charset="0"/>
              <a:buChar char="•"/>
              <a:defRPr sz="1275"/>
            </a:lvl4pPr>
            <a:lvl5pPr marL="1329055" indent="-171450">
              <a:buFont typeface="Wingdings" panose="05000000000000000000" pitchFamily="2" charset="2"/>
              <a:buChar char="§"/>
              <a:defRPr sz="127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547F3CAF-32BF-49A6-93F1-59C9E4B7C957}" type="slidenum">
              <a:rPr lang="en-US" altLang="en-US"/>
            </a:fld>
            <a:endParaRPr lang="en-US"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00852D5F-D37B-4E9D-98AD-511A1ABBD6A9}" type="slidenum">
              <a:rPr lang="en-US" altLang="en-US"/>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C0191CCC-CC48-429B-87C9-7123B48E52D4}" type="slidenum">
              <a:rPr lang="en-US" altLang="en-US"/>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3"/>
          <p:cNvSpPr>
            <a:spLocks noGrp="1" noChangeArrowheads="1"/>
          </p:cNvSpPr>
          <p:nvPr>
            <p:ph type="sldNum" sz="quarter" idx="10"/>
          </p:nvPr>
        </p:nvSpPr>
        <p:spPr/>
        <p:txBody>
          <a:bodyPr/>
          <a:lstStyle>
            <a:lvl1pPr>
              <a:defRPr/>
            </a:lvl1pPr>
          </a:lstStyle>
          <a:p>
            <a:pPr>
              <a:defRPr/>
            </a:pPr>
            <a:fld id="{5E9D92F0-DB25-4E6B-A10D-A7937AC7A365}" type="slidenum">
              <a:rPr lang="en-US" altLang="en-US"/>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0E555C8E-F740-4D28-8DA3-D7B8E0F6F578}" type="slidenum">
              <a:rPr lang="en-US" altLang="en-US"/>
            </a:fld>
            <a:endParaRPr lang="en-US"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2BBBE5B0-1186-4DAB-9E97-511F15F5C63C}" type="slidenum">
              <a:rPr lang="en-US" altLang="en-US"/>
            </a:fld>
            <a:endParaRPr lang="en-US"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F291DB2E-7BC4-4C22-ACAE-0B8B3F0C5147}"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D7E5E31B-1343-4510-8DCD-65E7B6544692}" type="slidenum">
              <a:rPr lang="en-US" altLang="en-US"/>
            </a:fld>
            <a:endParaRPr lang="en-US"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833574B0-C055-4E38-82A9-667A1DF1F8D0}" type="slidenum">
              <a:rPr lang="en-US" altLang="en-US"/>
            </a:fld>
            <a:endParaRPr lang="en-US"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300D9E99-A0D8-4F2F-B04A-331DF655FEAB}" type="slidenum">
              <a:rPr lang="en-US" altLang="en-US"/>
            </a:fld>
            <a:endParaRPr lang="en-US"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4294585"/>
            <a:ext cx="2832827" cy="623248"/>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endParaRPr lang="en-US" altLang="en-US" sz="1200" dirty="0">
              <a:solidFill>
                <a:srgbClr val="002060"/>
              </a:solidFill>
            </a:endParaRP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endParaRPr lang="en-US" altLang="en-US" sz="900" b="1" dirty="0">
              <a:solidFill>
                <a:srgbClr val="002060"/>
              </a:solidFill>
            </a:endParaRP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endParaRPr lang="en-US" dirty="0"/>
          </a:p>
        </p:txBody>
      </p:sp>
      <p:sp>
        <p:nvSpPr>
          <p:cNvPr id="8" name="Rectangle 5"/>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530" indent="-214630">
              <a:buSzPct val="110000"/>
              <a:buFont typeface="Arial" panose="020B0604020202020204" pitchFamily="34" charset="0"/>
              <a:buChar char="•"/>
              <a:defRPr sz="1275"/>
            </a:lvl2pPr>
            <a:lvl3pPr marL="814705" indent="-171450">
              <a:buFont typeface="Wingdings" panose="05000000000000000000" pitchFamily="2" charset="2"/>
              <a:buChar char="§"/>
              <a:defRPr sz="1275"/>
            </a:lvl3pPr>
            <a:lvl4pPr marL="1071880" indent="-171450">
              <a:buFont typeface="Arial" panose="020B0604020202020204" pitchFamily="34" charset="0"/>
              <a:buChar char="•"/>
              <a:defRPr sz="1275"/>
            </a:lvl4pPr>
            <a:lvl5pPr marL="1329055" indent="-171450">
              <a:buFont typeface="Wingdings" panose="05000000000000000000" pitchFamily="2" charset="2"/>
              <a:buChar char="§"/>
              <a:defRPr sz="127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547F3CAF-32BF-49A6-93F1-59C9E4B7C957}" type="slidenum">
              <a:rPr lang="en-US" altLang="en-US"/>
            </a:fld>
            <a:endParaRPr lang="en-US"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00852D5F-D37B-4E9D-98AD-511A1ABBD6A9}" type="slidenum">
              <a:rPr lang="en-US" altLang="en-US"/>
            </a:fld>
            <a:endParaRPr lang="en-US"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C0191CCC-CC48-429B-87C9-7123B48E52D4}" type="slidenum">
              <a:rPr lang="en-US" altLang="en-US"/>
            </a:fld>
            <a:endParaRPr lang="en-US"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3"/>
          <p:cNvSpPr>
            <a:spLocks noGrp="1" noChangeArrowheads="1"/>
          </p:cNvSpPr>
          <p:nvPr>
            <p:ph type="sldNum" sz="quarter" idx="10"/>
          </p:nvPr>
        </p:nvSpPr>
        <p:spPr/>
        <p:txBody>
          <a:bodyPr/>
          <a:lstStyle>
            <a:lvl1pPr>
              <a:defRPr/>
            </a:lvl1pPr>
          </a:lstStyle>
          <a:p>
            <a:pPr>
              <a:defRPr/>
            </a:pPr>
            <a:fld id="{5E9D92F0-DB25-4E6B-A10D-A7937AC7A365}" type="slidenum">
              <a:rPr lang="en-US" altLang="en-US"/>
            </a:fld>
            <a:endParaRPr lang="en-US"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0E555C8E-F740-4D28-8DA3-D7B8E0F6F578}"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fld>
            <a:endParaRPr lang="en-US" altLang="en-US">
              <a:solidFill>
                <a:srgbClr val="88A44D"/>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2BBBE5B0-1186-4DAB-9E97-511F15F5C63C}" type="slidenum">
              <a:rPr lang="en-US" altLang="en-US"/>
            </a:fld>
            <a:endParaRPr lang="en-US"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F291DB2E-7BC4-4C22-ACAE-0B8B3F0C5147}" type="slidenum">
              <a:rPr lang="en-US" altLang="en-US"/>
            </a:fld>
            <a:endParaRPr lang="en-US"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D7E5E31B-1343-4510-8DCD-65E7B6544692}" type="slidenum">
              <a:rPr lang="en-US" altLang="en-US"/>
            </a:fld>
            <a:endParaRPr lang="en-US"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833574B0-C055-4E38-82A9-667A1DF1F8D0}" type="slidenum">
              <a:rPr lang="en-US" altLang="en-US"/>
            </a:fld>
            <a:endParaRPr lang="en-US"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300D9E99-A0D8-4F2F-B04A-331DF655FEAB}" type="slidenum">
              <a:rPr lang="en-US" altLang="en-US"/>
            </a:fld>
            <a:endParaRPr lang="en-US"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itle 1"/>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MS PGothic" panose="020B0600070205080204" charset="-128"/>
                <a:cs typeface="+mj-cs"/>
              </a:defRPr>
            </a:lvl1pPr>
            <a:lvl2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2pPr>
            <a:lvl3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3pPr>
            <a:lvl4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4pPr>
            <a:lvl5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9pPr>
          </a:lstStyle>
          <a:p>
            <a:pPr algn="l"/>
            <a:r>
              <a:rPr lang="en-US" sz="2800" dirty="0">
                <a:solidFill>
                  <a:schemeClr val="bg1"/>
                </a:solidFill>
              </a:rPr>
              <a:t>Click to edit Master title style</a:t>
            </a:r>
            <a:endParaRPr lang="en-US" sz="2800" dirty="0">
              <a:solidFill>
                <a:schemeClr val="bg1"/>
              </a:solidFill>
            </a:endParaRPr>
          </a:p>
        </p:txBody>
      </p:sp>
      <p:sp>
        <p:nvSpPr>
          <p:cNvPr id="3" name="Title 1"/>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endParaRPr lang="en-US" dirty="0"/>
          </a:p>
        </p:txBody>
      </p:sp>
      <p:sp>
        <p:nvSpPr>
          <p:cNvPr id="4" name="Content Placeholder 2"/>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2"/>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fld>
            <a:endParaRPr lang="en-US" altLang="en-US">
              <a:solidFill>
                <a:srgbClr val="88A44D"/>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fld>
            <a:endParaRPr lang="en-US"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fld>
            <a:endParaRPr lang="en-US"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fld>
            <a:endParaRPr lang="en-US"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F0D23093-2AB0-F74C-B865-1A12A15B650E}" type="slidenum">
              <a:rPr lang="en-US" smtClean="0"/>
            </a:fld>
            <a:endParaRPr lang="en-US"/>
          </a:p>
        </p:txBody>
      </p:sp>
      <p:sp>
        <p:nvSpPr>
          <p:cNvPr id="9" name="Title 8"/>
          <p:cNvSpPr>
            <a:spLocks noGrp="1"/>
          </p:cNvSpPr>
          <p:nvPr>
            <p:ph type="title"/>
          </p:nvPr>
        </p:nvSpPr>
        <p:spPr/>
        <p:txBody>
          <a:bodyPr/>
          <a:lstStyle/>
          <a:p>
            <a:r>
              <a:rPr lang="en-US"/>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p:cNvSpPr>
            <a:spLocks noGrp="1"/>
          </p:cNvSpPr>
          <p:nvPr>
            <p:ph type="sldNum" sz="quarter" idx="11"/>
          </p:nvPr>
        </p:nvSpPr>
        <p:spPr/>
        <p:txBody>
          <a:bodyPr/>
          <a:lstStyle/>
          <a:p>
            <a:fld id="{F0D23093-2AB0-F74C-B865-1A12A15B650E}" type="slidenum">
              <a:rPr lang="en-US" smtClean="0"/>
            </a:fld>
            <a:endParaRPr lang="en-US"/>
          </a:p>
        </p:txBody>
      </p:sp>
      <p:sp>
        <p:nvSpPr>
          <p:cNvPr id="13" name="Title 12"/>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3"/>
          </p:nvPr>
        </p:nvSpPr>
        <p:spPr>
          <a:xfrm>
            <a:off x="457200" y="800100"/>
            <a:ext cx="8229599" cy="3429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p:cNvSpPr>
            <a:spLocks noGrp="1"/>
          </p:cNvSpPr>
          <p:nvPr>
            <p:ph type="sldNum" sz="quarter" idx="11"/>
          </p:nvPr>
        </p:nvSpPr>
        <p:spPr/>
        <p:txBody>
          <a:bodyPr/>
          <a:lstStyle/>
          <a:p>
            <a:fld id="{F0D23093-2AB0-F74C-B865-1A12A15B650E}" type="slidenum">
              <a:rPr lang="en-US" smtClean="0"/>
            </a:fld>
            <a:endParaRPr lang="en-US"/>
          </a:p>
        </p:txBody>
      </p:sp>
      <p:sp>
        <p:nvSpPr>
          <p:cNvPr id="13" name="Title 12"/>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3"/>
          </p:nvPr>
        </p:nvSpPr>
        <p:spPr>
          <a:xfrm>
            <a:off x="457200" y="800100"/>
            <a:ext cx="8229599" cy="3429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4294585"/>
            <a:ext cx="2832827" cy="623248"/>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endParaRPr lang="en-US" altLang="en-US" sz="1200" dirty="0">
              <a:solidFill>
                <a:srgbClr val="002060"/>
              </a:solidFill>
            </a:endParaRP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endParaRPr lang="en-US" altLang="en-US" sz="900" b="1" dirty="0">
              <a:solidFill>
                <a:srgbClr val="002060"/>
              </a:solidFill>
            </a:endParaRP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endParaRPr lang="en-US" dirty="0"/>
          </a:p>
        </p:txBody>
      </p:sp>
      <p:sp>
        <p:nvSpPr>
          <p:cNvPr id="8" name="Rectangle 5"/>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530" indent="-214630">
              <a:buSzPct val="110000"/>
              <a:buFont typeface="Arial" panose="020B0604020202020204" pitchFamily="34" charset="0"/>
              <a:buChar char="•"/>
              <a:defRPr sz="1275"/>
            </a:lvl2pPr>
            <a:lvl3pPr marL="814705" indent="-171450">
              <a:buFont typeface="Wingdings" panose="05000000000000000000" pitchFamily="2" charset="2"/>
              <a:buChar char="§"/>
              <a:defRPr sz="1275"/>
            </a:lvl3pPr>
            <a:lvl4pPr marL="1071880" indent="-171450">
              <a:buFont typeface="Arial" panose="020B0604020202020204" pitchFamily="34" charset="0"/>
              <a:buChar char="•"/>
              <a:defRPr sz="1275"/>
            </a:lvl4pPr>
            <a:lvl5pPr marL="1329055" indent="-171450">
              <a:buFont typeface="Wingdings" panose="05000000000000000000" pitchFamily="2" charset="2"/>
              <a:buChar char="§"/>
              <a:defRPr sz="127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530" indent="-214630">
              <a:buSzPct val="110000"/>
              <a:buFont typeface="Arial" panose="020B0604020202020204" pitchFamily="34" charset="0"/>
              <a:buChar char="•"/>
              <a:defRPr sz="1275"/>
            </a:lvl2pPr>
            <a:lvl3pPr marL="814705" indent="-171450">
              <a:buFont typeface="Wingdings" panose="05000000000000000000" pitchFamily="2" charset="2"/>
              <a:buChar char="§"/>
              <a:defRPr sz="1275"/>
            </a:lvl3pPr>
            <a:lvl4pPr marL="1071880" indent="-171450">
              <a:buFont typeface="Arial" panose="020B0604020202020204" pitchFamily="34" charset="0"/>
              <a:buChar char="•"/>
              <a:defRPr sz="1275"/>
            </a:lvl4pPr>
            <a:lvl5pPr marL="1329055" indent="-171450">
              <a:buFont typeface="Wingdings" panose="05000000000000000000" pitchFamily="2" charset="2"/>
              <a:buChar char="§"/>
              <a:defRPr sz="127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547F3CAF-32BF-49A6-93F1-59C9E4B7C957}" type="slidenum">
              <a:rPr lang="en-US" altLang="en-US"/>
            </a:fld>
            <a:endParaRPr lang="en-US"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00852D5F-D37B-4E9D-98AD-511A1ABBD6A9}"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fld>
            <a:endParaRPr lang="en-US"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C0191CCC-CC48-429B-87C9-7123B48E52D4}" type="slidenum">
              <a:rPr lang="en-US" altLang="en-US"/>
            </a:fld>
            <a:endParaRPr lang="en-US"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3"/>
          <p:cNvSpPr>
            <a:spLocks noGrp="1" noChangeArrowheads="1"/>
          </p:cNvSpPr>
          <p:nvPr>
            <p:ph type="sldNum" sz="quarter" idx="10"/>
          </p:nvPr>
        </p:nvSpPr>
        <p:spPr/>
        <p:txBody>
          <a:bodyPr/>
          <a:lstStyle>
            <a:lvl1pPr>
              <a:defRPr/>
            </a:lvl1pPr>
          </a:lstStyle>
          <a:p>
            <a:pPr>
              <a:defRPr/>
            </a:pPr>
            <a:fld id="{5E9D92F0-DB25-4E6B-A10D-A7937AC7A365}" type="slidenum">
              <a:rPr lang="en-US" altLang="en-US"/>
            </a:fld>
            <a:endParaRPr lang="en-US"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0E555C8E-F740-4D28-8DA3-D7B8E0F6F578}" type="slidenum">
              <a:rPr lang="en-US" altLang="en-US"/>
            </a:fld>
            <a:endParaRPr lang="en-US"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2BBBE5B0-1186-4DAB-9E97-511F15F5C63C}" type="slidenum">
              <a:rPr lang="en-US" altLang="en-US"/>
            </a:fld>
            <a:endParaRPr lang="en-US"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F291DB2E-7BC4-4C22-ACAE-0B8B3F0C5147}" type="slidenum">
              <a:rPr lang="en-US" altLang="en-US"/>
            </a:fld>
            <a:endParaRPr lang="en-US"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D7E5E31B-1343-4510-8DCD-65E7B6544692}" type="slidenum">
              <a:rPr lang="en-US" altLang="en-US"/>
            </a:fld>
            <a:endParaRPr lang="en-US"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833574B0-C055-4E38-82A9-667A1DF1F8D0}" type="slidenum">
              <a:rPr lang="en-US" altLang="en-US"/>
            </a:fld>
            <a:endParaRPr lang="en-US"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300D9E99-A0D8-4F2F-B04A-331DF655FEAB}"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4294585"/>
            <a:ext cx="2832827" cy="623248"/>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endParaRPr lang="en-US" altLang="en-US" sz="1200" dirty="0">
              <a:solidFill>
                <a:srgbClr val="002060"/>
              </a:solidFill>
            </a:endParaRP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endParaRPr lang="en-US" altLang="en-US" sz="900" b="1" dirty="0">
              <a:solidFill>
                <a:srgbClr val="002060"/>
              </a:solidFill>
            </a:endParaRP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endParaRPr lang="en-US" dirty="0"/>
          </a:p>
        </p:txBody>
      </p:sp>
      <p:sp>
        <p:nvSpPr>
          <p:cNvPr id="8" name="Rectangle 5"/>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emf"/><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4" Type="http://schemas.openxmlformats.org/officeDocument/2006/relationships/theme" Target="../theme/theme3.xml"/><Relationship Id="rId13" Type="http://schemas.openxmlformats.org/officeDocument/2006/relationships/image" Target="../media/image2.jpeg"/><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4" Type="http://schemas.openxmlformats.org/officeDocument/2006/relationships/theme" Target="../theme/theme4.xml"/><Relationship Id="rId13" Type="http://schemas.openxmlformats.org/officeDocument/2006/relationships/image" Target="../media/image2.jpeg"/><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image" Target="../media/image1.emf"/><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5" Type="http://schemas.openxmlformats.org/officeDocument/2006/relationships/theme" Target="../theme/theme6.xml"/><Relationship Id="rId14" Type="http://schemas.openxmlformats.org/officeDocument/2006/relationships/image" Target="../media/image2.jpeg"/><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indent="0" algn="l" defTabSz="457200" rtl="0" eaLnBrk="1" fontAlgn="base" latinLnBrk="0" hangingPunct="1">
              <a:lnSpc>
                <a:spcPct val="100000"/>
              </a:lnSpc>
              <a:spcBef>
                <a:spcPct val="0"/>
              </a:spcBef>
              <a:spcAft>
                <a:spcPct val="0"/>
              </a:spcAft>
              <a:buClrTx/>
              <a:buSzTx/>
              <a:buFontTx/>
              <a:buNone/>
              <a:defRPr/>
            </a:pPr>
            <a:fld id="{0EE15EB3-3077-C740-8089-CCA1B2033312}" type="slidenum">
              <a:rPr lang="en-US" altLang="en-US" sz="900" b="1">
                <a:solidFill>
                  <a:schemeClr val="bg1"/>
                </a:solidFill>
              </a:rPr>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457200" rtl="0" fontAlgn="base">
        <a:spcBef>
          <a:spcPct val="0"/>
        </a:spcBef>
        <a:spcAft>
          <a:spcPct val="0"/>
        </a:spcAft>
        <a:defRPr sz="4400" kern="1200">
          <a:solidFill>
            <a:schemeClr val="tx1"/>
          </a:solidFill>
          <a:latin typeface="+mj-lt"/>
          <a:ea typeface="MS PGothic" panose="020B0600070205080204" charset="-128"/>
          <a:cs typeface="+mj-cs"/>
        </a:defRPr>
      </a:lvl1pPr>
      <a:lvl2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2pPr>
      <a:lvl3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3pPr>
      <a:lvl4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4pPr>
      <a:lvl5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512003" name="Rectangle 3"/>
          <p:cNvSpPr>
            <a:spLocks noGrp="1" noChangeArrowheads="1"/>
          </p:cNvSpPr>
          <p:nvPr>
            <p:ph type="sldNum" sz="quarter" idx="4"/>
          </p:nvPr>
        </p:nvSpPr>
        <p:spPr bwMode="auto">
          <a:xfrm>
            <a:off x="6553200" y="4800600"/>
            <a:ext cx="1905000" cy="342900"/>
          </a:xfrm>
          <a:prstGeom prst="rect">
            <a:avLst/>
          </a:prstGeom>
          <a:noFill/>
          <a:ln w="9525">
            <a:noFill/>
            <a:miter lim="800000"/>
          </a:ln>
        </p:spPr>
        <p:txBody>
          <a:bodyPr vert="horz" wrap="square" lIns="91440" tIns="45720" rIns="91440" bIns="45720" numCol="1" anchor="t" anchorCtr="0" compatLnSpc="1"/>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fld>
            <a:endParaRPr lang="en-US" altLang="en-US" dirty="0"/>
          </a:p>
        </p:txBody>
      </p:sp>
      <p:sp>
        <p:nvSpPr>
          <p:cNvPr id="1028" name="Text Box 4"/>
          <p:cNvSpPr txBox="1">
            <a:spLocks noChangeArrowheads="1"/>
          </p:cNvSpPr>
          <p:nvPr/>
        </p:nvSpPr>
        <p:spPr bwMode="auto">
          <a:xfrm>
            <a:off x="7025878" y="4960145"/>
            <a:ext cx="1854995"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©Silberschatz, Korth and Sudarshan</a:t>
            </a:r>
            <a:endParaRPr lang="en-US" altLang="en-US" sz="750" b="1" dirty="0">
              <a:solidFill>
                <a:srgbClr val="002060"/>
              </a:solidFill>
            </a:endParaRPr>
          </a:p>
        </p:txBody>
      </p:sp>
      <p:sp>
        <p:nvSpPr>
          <p:cNvPr id="512005" name="Text Box 5"/>
          <p:cNvSpPr txBox="1">
            <a:spLocks noChangeArrowheads="1"/>
          </p:cNvSpPr>
          <p:nvPr userDrawn="1"/>
        </p:nvSpPr>
        <p:spPr bwMode="auto">
          <a:xfrm>
            <a:off x="4512846" y="4960145"/>
            <a:ext cx="381836" cy="207749"/>
          </a:xfrm>
          <a:prstGeom prst="rect">
            <a:avLst/>
          </a:prstGeom>
          <a:noFill/>
          <a:ln w="9525">
            <a:noFill/>
            <a:miter lim="800000"/>
          </a:ln>
          <a:effectLst/>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fld>
            <a:endParaRPr lang="en-US" altLang="en-US" sz="750" b="1" dirty="0">
              <a:solidFill>
                <a:srgbClr val="002060"/>
              </a:solidFill>
            </a:endParaRPr>
          </a:p>
        </p:txBody>
      </p:sp>
      <p:sp>
        <p:nvSpPr>
          <p:cNvPr id="512006" name="Rectangle 6"/>
          <p:cNvSpPr>
            <a:spLocks noGrp="1" noChangeArrowheads="1"/>
          </p:cNvSpPr>
          <p:nvPr>
            <p:ph type="title"/>
          </p:nvPr>
        </p:nvSpPr>
        <p:spPr bwMode="auto">
          <a:xfrm>
            <a:off x="768350" y="88106"/>
            <a:ext cx="8077200" cy="457200"/>
          </a:xfrm>
          <a:prstGeom prst="rect">
            <a:avLst/>
          </a:prstGeom>
          <a:noFill/>
          <a:ln w="9525">
            <a:noFill/>
            <a:miter lim="800000"/>
          </a:ln>
        </p:spPr>
        <p:txBody>
          <a:bodyPr vert="horz" wrap="square" lIns="91440" tIns="45720" rIns="91440" bIns="45720" numCol="1" anchor="b" anchorCtr="0" compatLnSpc="1"/>
          <a:lstStyle/>
          <a:p>
            <a:pPr lvl="0"/>
            <a:r>
              <a:rPr lang="en-US" dirty="0"/>
              <a:t>Click to edit Master title style</a:t>
            </a:r>
            <a:endParaRPr lang="en-US" dirty="0"/>
          </a:p>
        </p:txBody>
      </p:sp>
      <p:sp>
        <p:nvSpPr>
          <p:cNvPr id="1031" name="Text Box 7"/>
          <p:cNvSpPr txBox="1">
            <a:spLocks noChangeArrowheads="1"/>
          </p:cNvSpPr>
          <p:nvPr/>
        </p:nvSpPr>
        <p:spPr bwMode="auto">
          <a:xfrm>
            <a:off x="1" y="4960145"/>
            <a:ext cx="1996059"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cs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endParaRPr lang="en-US" sz="750" b="1" dirty="0">
              <a:solidFill>
                <a:srgbClr val="002060"/>
              </a:solidFill>
            </a:endParaRPr>
          </a:p>
        </p:txBody>
      </p:sp>
      <p:sp>
        <p:nvSpPr>
          <p:cNvPr id="1032" name="Freeform 8"/>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3"/>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charset="-128"/>
          <a:cs typeface="MS PGothic" panose="020B0600070205080204" charset="-128"/>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charset="-128"/>
          <a:cs typeface="MS PGothic" panose="020B0600070205080204" charset="-128"/>
        </a:defRPr>
      </a:lvl1pPr>
      <a:lvl2pPr marL="557530" indent="-214630"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charset="-128"/>
        </a:defRPr>
      </a:lvl2pPr>
      <a:lvl3pPr marL="814705"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charset="-128"/>
        </a:defRPr>
      </a:lvl3pPr>
      <a:lvl4pPr marL="1071880"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charset="-128"/>
        </a:defRPr>
      </a:lvl4pPr>
      <a:lvl5pPr marL="1329055"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charset="-128"/>
        </a:defRPr>
      </a:lvl5pPr>
      <a:lvl6pPr marL="16719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6pPr>
      <a:lvl7pPr marL="20148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7pPr>
      <a:lvl8pPr marL="23577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8pPr>
      <a:lvl9pPr marL="27006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512003" name="Rectangle 3"/>
          <p:cNvSpPr>
            <a:spLocks noGrp="1" noChangeArrowheads="1"/>
          </p:cNvSpPr>
          <p:nvPr>
            <p:ph type="sldNum" sz="quarter" idx="4"/>
          </p:nvPr>
        </p:nvSpPr>
        <p:spPr bwMode="auto">
          <a:xfrm>
            <a:off x="6553200" y="4800600"/>
            <a:ext cx="1905000" cy="342900"/>
          </a:xfrm>
          <a:prstGeom prst="rect">
            <a:avLst/>
          </a:prstGeom>
          <a:noFill/>
          <a:ln w="9525">
            <a:noFill/>
            <a:miter lim="800000"/>
          </a:ln>
        </p:spPr>
        <p:txBody>
          <a:bodyPr vert="horz" wrap="square" lIns="91440" tIns="45720" rIns="91440" bIns="45720" numCol="1" anchor="t" anchorCtr="0" compatLnSpc="1"/>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fld>
            <a:endParaRPr lang="en-US" altLang="en-US" dirty="0"/>
          </a:p>
        </p:txBody>
      </p:sp>
      <p:sp>
        <p:nvSpPr>
          <p:cNvPr id="1028" name="Text Box 4"/>
          <p:cNvSpPr txBox="1">
            <a:spLocks noChangeArrowheads="1"/>
          </p:cNvSpPr>
          <p:nvPr/>
        </p:nvSpPr>
        <p:spPr bwMode="auto">
          <a:xfrm>
            <a:off x="7025878" y="4960144"/>
            <a:ext cx="1854995"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©Silberschatz, Korth and Sudarshan</a:t>
            </a:r>
            <a:endParaRPr lang="en-US" altLang="en-US" sz="750" b="1" dirty="0">
              <a:solidFill>
                <a:srgbClr val="002060"/>
              </a:solidFill>
            </a:endParaRPr>
          </a:p>
        </p:txBody>
      </p:sp>
      <p:sp>
        <p:nvSpPr>
          <p:cNvPr id="512005" name="Text Box 5"/>
          <p:cNvSpPr txBox="1">
            <a:spLocks noChangeArrowheads="1"/>
          </p:cNvSpPr>
          <p:nvPr userDrawn="1"/>
        </p:nvSpPr>
        <p:spPr bwMode="auto">
          <a:xfrm>
            <a:off x="4512847" y="4960144"/>
            <a:ext cx="381835" cy="207749"/>
          </a:xfrm>
          <a:prstGeom prst="rect">
            <a:avLst/>
          </a:prstGeom>
          <a:noFill/>
          <a:ln w="9525">
            <a:noFill/>
            <a:miter lim="800000"/>
          </a:ln>
          <a:effectLst/>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fld>
            <a:endParaRPr lang="en-US" altLang="en-US" sz="750" b="1" dirty="0">
              <a:solidFill>
                <a:srgbClr val="002060"/>
              </a:solidFill>
            </a:endParaRPr>
          </a:p>
        </p:txBody>
      </p:sp>
      <p:sp>
        <p:nvSpPr>
          <p:cNvPr id="512006" name="Rectangle 6"/>
          <p:cNvSpPr>
            <a:spLocks noGrp="1" noChangeArrowheads="1"/>
          </p:cNvSpPr>
          <p:nvPr>
            <p:ph type="title"/>
          </p:nvPr>
        </p:nvSpPr>
        <p:spPr bwMode="auto">
          <a:xfrm>
            <a:off x="768350" y="88106"/>
            <a:ext cx="8077200" cy="457200"/>
          </a:xfrm>
          <a:prstGeom prst="rect">
            <a:avLst/>
          </a:prstGeom>
          <a:noFill/>
          <a:ln w="9525">
            <a:noFill/>
            <a:miter lim="800000"/>
          </a:ln>
        </p:spPr>
        <p:txBody>
          <a:bodyPr vert="horz" wrap="square" lIns="91440" tIns="45720" rIns="91440" bIns="45720" numCol="1" anchor="b" anchorCtr="0" compatLnSpc="1"/>
          <a:lstStyle/>
          <a:p>
            <a:pPr lvl="0"/>
            <a:r>
              <a:rPr lang="en-US" dirty="0"/>
              <a:t>Click to edit Master title style</a:t>
            </a:r>
            <a:endParaRPr lang="en-US" dirty="0"/>
          </a:p>
        </p:txBody>
      </p:sp>
      <p:sp>
        <p:nvSpPr>
          <p:cNvPr id="1031" name="Text Box 7"/>
          <p:cNvSpPr txBox="1">
            <a:spLocks noChangeArrowheads="1"/>
          </p:cNvSpPr>
          <p:nvPr/>
        </p:nvSpPr>
        <p:spPr bwMode="auto">
          <a:xfrm>
            <a:off x="0" y="4960144"/>
            <a:ext cx="1996059"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cs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endParaRPr lang="en-US" sz="750" b="1" dirty="0">
              <a:solidFill>
                <a:srgbClr val="002060"/>
              </a:solidFill>
            </a:endParaRPr>
          </a:p>
        </p:txBody>
      </p:sp>
      <p:sp>
        <p:nvSpPr>
          <p:cNvPr id="1032" name="Freeform 8"/>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IN"/>
          </a:p>
        </p:txBody>
      </p:sp>
      <p:pic>
        <p:nvPicPr>
          <p:cNvPr id="10" name="Picture 8" descr="Cover-6Ed"/>
          <p:cNvPicPr>
            <a:picLocks noChangeAspect="1" noChangeArrowheads="1"/>
          </p:cNvPicPr>
          <p:nvPr userDrawn="1"/>
        </p:nvPicPr>
        <p:blipFill>
          <a:blip r:embed="rId13"/>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charset="-128"/>
          <a:cs typeface="MS PGothic" panose="020B0600070205080204" charset="-128"/>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charset="-128"/>
          <a:cs typeface="MS PGothic" panose="020B0600070205080204" charset="-128"/>
        </a:defRPr>
      </a:lvl1pPr>
      <a:lvl2pPr marL="557530" indent="-214630"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charset="-128"/>
        </a:defRPr>
      </a:lvl2pPr>
      <a:lvl3pPr marL="814705"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charset="-128"/>
        </a:defRPr>
      </a:lvl3pPr>
      <a:lvl4pPr marL="1071880"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charset="-128"/>
        </a:defRPr>
      </a:lvl4pPr>
      <a:lvl5pPr marL="1329055"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charset="-128"/>
        </a:defRPr>
      </a:lvl5pPr>
      <a:lvl6pPr marL="16719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6pPr>
      <a:lvl7pPr marL="20148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7pPr>
      <a:lvl8pPr marL="23577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8pPr>
      <a:lvl9pPr marL="27006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512003" name="Rectangle 3"/>
          <p:cNvSpPr>
            <a:spLocks noGrp="1" noChangeArrowheads="1"/>
          </p:cNvSpPr>
          <p:nvPr>
            <p:ph type="sldNum" sz="quarter" idx="4"/>
          </p:nvPr>
        </p:nvSpPr>
        <p:spPr bwMode="auto">
          <a:xfrm>
            <a:off x="6553200" y="4800600"/>
            <a:ext cx="1905000" cy="342900"/>
          </a:xfrm>
          <a:prstGeom prst="rect">
            <a:avLst/>
          </a:prstGeom>
          <a:noFill/>
          <a:ln w="9525">
            <a:noFill/>
            <a:miter lim="800000"/>
          </a:ln>
        </p:spPr>
        <p:txBody>
          <a:bodyPr vert="horz" wrap="square" lIns="91440" tIns="45720" rIns="91440" bIns="45720" numCol="1" anchor="t" anchorCtr="0" compatLnSpc="1"/>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fld>
            <a:endParaRPr lang="en-US" altLang="en-US" dirty="0"/>
          </a:p>
        </p:txBody>
      </p:sp>
      <p:sp>
        <p:nvSpPr>
          <p:cNvPr id="1028" name="Text Box 4"/>
          <p:cNvSpPr txBox="1">
            <a:spLocks noChangeArrowheads="1"/>
          </p:cNvSpPr>
          <p:nvPr/>
        </p:nvSpPr>
        <p:spPr bwMode="auto">
          <a:xfrm>
            <a:off x="7025878" y="4960145"/>
            <a:ext cx="1854995"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©Silberschatz, Korth and Sudarshan</a:t>
            </a:r>
            <a:endParaRPr lang="en-US" altLang="en-US" sz="750" b="1" dirty="0">
              <a:solidFill>
                <a:srgbClr val="002060"/>
              </a:solidFill>
            </a:endParaRPr>
          </a:p>
        </p:txBody>
      </p:sp>
      <p:sp>
        <p:nvSpPr>
          <p:cNvPr id="512005" name="Text Box 5"/>
          <p:cNvSpPr txBox="1">
            <a:spLocks noChangeArrowheads="1"/>
          </p:cNvSpPr>
          <p:nvPr userDrawn="1"/>
        </p:nvSpPr>
        <p:spPr bwMode="auto">
          <a:xfrm>
            <a:off x="4512846" y="4960145"/>
            <a:ext cx="381836" cy="207749"/>
          </a:xfrm>
          <a:prstGeom prst="rect">
            <a:avLst/>
          </a:prstGeom>
          <a:noFill/>
          <a:ln w="9525">
            <a:noFill/>
            <a:miter lim="800000"/>
          </a:ln>
          <a:effectLst/>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fld>
            <a:endParaRPr lang="en-US" altLang="en-US" sz="750" b="1" dirty="0">
              <a:solidFill>
                <a:srgbClr val="002060"/>
              </a:solidFill>
            </a:endParaRPr>
          </a:p>
        </p:txBody>
      </p:sp>
      <p:sp>
        <p:nvSpPr>
          <p:cNvPr id="512006" name="Rectangle 6"/>
          <p:cNvSpPr>
            <a:spLocks noGrp="1" noChangeArrowheads="1"/>
          </p:cNvSpPr>
          <p:nvPr>
            <p:ph type="title"/>
          </p:nvPr>
        </p:nvSpPr>
        <p:spPr bwMode="auto">
          <a:xfrm>
            <a:off x="768350" y="88106"/>
            <a:ext cx="8077200" cy="457200"/>
          </a:xfrm>
          <a:prstGeom prst="rect">
            <a:avLst/>
          </a:prstGeom>
          <a:noFill/>
          <a:ln w="9525">
            <a:noFill/>
            <a:miter lim="800000"/>
          </a:ln>
        </p:spPr>
        <p:txBody>
          <a:bodyPr vert="horz" wrap="square" lIns="91440" tIns="45720" rIns="91440" bIns="45720" numCol="1" anchor="b" anchorCtr="0" compatLnSpc="1"/>
          <a:lstStyle/>
          <a:p>
            <a:pPr lvl="0"/>
            <a:r>
              <a:rPr lang="en-US" dirty="0"/>
              <a:t>Click to edit Master title style</a:t>
            </a:r>
            <a:endParaRPr lang="en-US" dirty="0"/>
          </a:p>
        </p:txBody>
      </p:sp>
      <p:sp>
        <p:nvSpPr>
          <p:cNvPr id="1031" name="Text Box 7"/>
          <p:cNvSpPr txBox="1">
            <a:spLocks noChangeArrowheads="1"/>
          </p:cNvSpPr>
          <p:nvPr/>
        </p:nvSpPr>
        <p:spPr bwMode="auto">
          <a:xfrm>
            <a:off x="1" y="4960145"/>
            <a:ext cx="1996059"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cs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endParaRPr lang="en-US" sz="750" b="1" dirty="0">
              <a:solidFill>
                <a:srgbClr val="002060"/>
              </a:solidFill>
            </a:endParaRPr>
          </a:p>
        </p:txBody>
      </p:sp>
      <p:sp>
        <p:nvSpPr>
          <p:cNvPr id="1032" name="Freeform 8"/>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3"/>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charset="-128"/>
          <a:cs typeface="MS PGothic" panose="020B0600070205080204" charset="-128"/>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charset="-128"/>
          <a:cs typeface="MS PGothic" panose="020B0600070205080204" charset="-128"/>
        </a:defRPr>
      </a:lvl1pPr>
      <a:lvl2pPr marL="557530" indent="-214630"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charset="-128"/>
        </a:defRPr>
      </a:lvl2pPr>
      <a:lvl3pPr marL="814705"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charset="-128"/>
        </a:defRPr>
      </a:lvl3pPr>
      <a:lvl4pPr marL="1071880"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charset="-128"/>
        </a:defRPr>
      </a:lvl4pPr>
      <a:lvl5pPr marL="1329055"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charset="-128"/>
        </a:defRPr>
      </a:lvl5pPr>
      <a:lvl6pPr marL="16719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6pPr>
      <a:lvl7pPr marL="20148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7pPr>
      <a:lvl8pPr marL="23577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8pPr>
      <a:lvl9pPr marL="27006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indent="0" algn="l" defTabSz="457200" rtl="0" eaLnBrk="1" fontAlgn="base" latinLnBrk="0" hangingPunct="1">
              <a:lnSpc>
                <a:spcPct val="100000"/>
              </a:lnSpc>
              <a:spcBef>
                <a:spcPct val="0"/>
              </a:spcBef>
              <a:spcAft>
                <a:spcPct val="0"/>
              </a:spcAft>
              <a:buClrTx/>
              <a:buSzTx/>
              <a:buFontTx/>
              <a:buNone/>
              <a:defRPr/>
            </a:pPr>
            <a:fld id="{0EE15EB3-3077-C740-8089-CCA1B2033312}" type="slidenum">
              <a:rPr lang="en-US" altLang="en-US" sz="900" b="1">
                <a:solidFill>
                  <a:schemeClr val="bg1"/>
                </a:solidFill>
              </a:rPr>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xStyles>
    <p:titleStyle>
      <a:lvl1pPr algn="ctr" defTabSz="457200" rtl="0" fontAlgn="base">
        <a:spcBef>
          <a:spcPct val="0"/>
        </a:spcBef>
        <a:spcAft>
          <a:spcPct val="0"/>
        </a:spcAft>
        <a:defRPr sz="4400" kern="1200">
          <a:solidFill>
            <a:schemeClr val="tx1"/>
          </a:solidFill>
          <a:latin typeface="+mj-lt"/>
          <a:ea typeface="MS PGothic" panose="020B0600070205080204" charset="-128"/>
          <a:cs typeface="+mj-cs"/>
        </a:defRPr>
      </a:lvl1pPr>
      <a:lvl2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2pPr>
      <a:lvl3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3pPr>
      <a:lvl4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4pPr>
      <a:lvl5pPr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512003" name="Rectangle 3"/>
          <p:cNvSpPr>
            <a:spLocks noGrp="1" noChangeArrowheads="1"/>
          </p:cNvSpPr>
          <p:nvPr>
            <p:ph type="sldNum" sz="quarter" idx="4"/>
          </p:nvPr>
        </p:nvSpPr>
        <p:spPr bwMode="auto">
          <a:xfrm>
            <a:off x="6553200" y="4800600"/>
            <a:ext cx="1905000" cy="342900"/>
          </a:xfrm>
          <a:prstGeom prst="rect">
            <a:avLst/>
          </a:prstGeom>
          <a:noFill/>
          <a:ln w="9525">
            <a:noFill/>
            <a:miter lim="800000"/>
          </a:ln>
        </p:spPr>
        <p:txBody>
          <a:bodyPr vert="horz" wrap="square" lIns="91440" tIns="45720" rIns="91440" bIns="45720" numCol="1" anchor="t" anchorCtr="0" compatLnSpc="1"/>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fld>
            <a:endParaRPr lang="en-US" altLang="en-US" dirty="0"/>
          </a:p>
        </p:txBody>
      </p:sp>
      <p:sp>
        <p:nvSpPr>
          <p:cNvPr id="1028" name="Text Box 4"/>
          <p:cNvSpPr txBox="1">
            <a:spLocks noChangeArrowheads="1"/>
          </p:cNvSpPr>
          <p:nvPr/>
        </p:nvSpPr>
        <p:spPr bwMode="auto">
          <a:xfrm>
            <a:off x="7025878" y="4960144"/>
            <a:ext cx="1854995"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©Silberschatz, Korth and Sudarshan</a:t>
            </a:r>
            <a:endParaRPr lang="en-US" altLang="en-US" sz="750" b="1" dirty="0">
              <a:solidFill>
                <a:srgbClr val="002060"/>
              </a:solidFill>
            </a:endParaRPr>
          </a:p>
        </p:txBody>
      </p:sp>
      <p:sp>
        <p:nvSpPr>
          <p:cNvPr id="512005" name="Text Box 5"/>
          <p:cNvSpPr txBox="1">
            <a:spLocks noChangeArrowheads="1"/>
          </p:cNvSpPr>
          <p:nvPr userDrawn="1"/>
        </p:nvSpPr>
        <p:spPr bwMode="auto">
          <a:xfrm>
            <a:off x="4512847" y="4960144"/>
            <a:ext cx="381835" cy="207749"/>
          </a:xfrm>
          <a:prstGeom prst="rect">
            <a:avLst/>
          </a:prstGeom>
          <a:noFill/>
          <a:ln w="9525">
            <a:noFill/>
            <a:miter lim="800000"/>
          </a:ln>
          <a:effectLst/>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fld>
            <a:endParaRPr lang="en-US" altLang="en-US" sz="750" b="1" dirty="0">
              <a:solidFill>
                <a:srgbClr val="002060"/>
              </a:solidFill>
            </a:endParaRPr>
          </a:p>
        </p:txBody>
      </p:sp>
      <p:sp>
        <p:nvSpPr>
          <p:cNvPr id="512006" name="Rectangle 6"/>
          <p:cNvSpPr>
            <a:spLocks noGrp="1" noChangeArrowheads="1"/>
          </p:cNvSpPr>
          <p:nvPr>
            <p:ph type="title"/>
          </p:nvPr>
        </p:nvSpPr>
        <p:spPr bwMode="auto">
          <a:xfrm>
            <a:off x="768350" y="88106"/>
            <a:ext cx="8077200" cy="457200"/>
          </a:xfrm>
          <a:prstGeom prst="rect">
            <a:avLst/>
          </a:prstGeom>
          <a:noFill/>
          <a:ln w="9525">
            <a:noFill/>
            <a:miter lim="800000"/>
          </a:ln>
        </p:spPr>
        <p:txBody>
          <a:bodyPr vert="horz" wrap="square" lIns="91440" tIns="45720" rIns="91440" bIns="45720" numCol="1" anchor="b" anchorCtr="0" compatLnSpc="1"/>
          <a:lstStyle/>
          <a:p>
            <a:pPr lvl="0"/>
            <a:r>
              <a:rPr lang="en-US" dirty="0"/>
              <a:t>Click to edit Master title style</a:t>
            </a:r>
            <a:endParaRPr lang="en-US" dirty="0"/>
          </a:p>
        </p:txBody>
      </p:sp>
      <p:sp>
        <p:nvSpPr>
          <p:cNvPr id="1031" name="Text Box 7"/>
          <p:cNvSpPr txBox="1">
            <a:spLocks noChangeArrowheads="1"/>
          </p:cNvSpPr>
          <p:nvPr/>
        </p:nvSpPr>
        <p:spPr bwMode="auto">
          <a:xfrm>
            <a:off x="0" y="4960144"/>
            <a:ext cx="1996059" cy="207749"/>
          </a:xfrm>
          <a:prstGeom prst="rect">
            <a:avLst/>
          </a:prstGeom>
          <a:noFill/>
          <a:ln>
            <a:noFill/>
          </a:ln>
        </p:spPr>
        <p:txBody>
          <a:bodyPr wrap="none">
            <a:spAutoFit/>
          </a:bodyPr>
          <a:lstStyle>
            <a:lvl1pPr>
              <a:defRPr sz="1600">
                <a:solidFill>
                  <a:schemeClr val="tx1"/>
                </a:solidFill>
                <a:latin typeface="Helvetica" charset="0"/>
                <a:ea typeface="MS PGothic" panose="020B0600070205080204" charset="-128"/>
                <a:cs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endParaRPr lang="en-US" sz="750" b="1" dirty="0">
              <a:solidFill>
                <a:srgbClr val="002060"/>
              </a:solidFill>
            </a:endParaRPr>
          </a:p>
        </p:txBody>
      </p:sp>
      <p:sp>
        <p:nvSpPr>
          <p:cNvPr id="1032" name="Freeform 8"/>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charset="-128"/>
          <a:cs typeface="MS PGothic" panose="020B0600070205080204" charset="-128"/>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charset="-128"/>
          <a:cs typeface="MS PGothic" panose="020B060007020508020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charset="-128"/>
          <a:cs typeface="MS PGothic" panose="020B0600070205080204" charset="-128"/>
        </a:defRPr>
      </a:lvl1pPr>
      <a:lvl2pPr marL="557530" indent="-214630"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charset="-128"/>
        </a:defRPr>
      </a:lvl2pPr>
      <a:lvl3pPr marL="814705"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charset="-128"/>
        </a:defRPr>
      </a:lvl3pPr>
      <a:lvl4pPr marL="1071880"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charset="-128"/>
        </a:defRPr>
      </a:lvl4pPr>
      <a:lvl5pPr marL="1329055"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charset="-128"/>
        </a:defRPr>
      </a:lvl5pPr>
      <a:lvl6pPr marL="16719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6pPr>
      <a:lvl7pPr marL="20148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7pPr>
      <a:lvl8pPr marL="23577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8pPr>
      <a:lvl9pPr marL="2700655" indent="-17145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emf"/><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1.emf"/><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en.wikipedia.org/wiki/Database_catalog" TargetMode="External"/><Relationship Id="rId1" Type="http://schemas.openxmlformats.org/officeDocument/2006/relationships/hyperlink" Target="https://en.wikipedia.org/wiki/Metadata"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5.xml"/><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image" Target="../media/image20.e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6.xml"/><Relationship Id="rId1" Type="http://schemas.openxmlformats.org/officeDocument/2006/relationships/image" Target="../media/image22.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6.xml"/><Relationship Id="rId1" Type="http://schemas.openxmlformats.org/officeDocument/2006/relationships/image" Target="../media/image23.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6.xml"/><Relationship Id="rId1"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6.xml"/><Relationship Id="rId1" Type="http://schemas.openxmlformats.org/officeDocument/2006/relationships/image" Target="../media/image2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8.xml"/><Relationship Id="rId1" Type="http://schemas.openxmlformats.org/officeDocument/2006/relationships/image" Target="../media/image26.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9.xml"/><Relationship Id="rId1" Type="http://schemas.openxmlformats.org/officeDocument/2006/relationships/image" Target="../media/image27.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4.xml"/><Relationship Id="rId1" Type="http://schemas.openxmlformats.org/officeDocument/2006/relationships/image" Target="../media/image28.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4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4.xml"/><Relationship Id="rId2" Type="http://schemas.openxmlformats.org/officeDocument/2006/relationships/image" Target="../media/image36.png"/><Relationship Id="rId1" Type="http://schemas.openxmlformats.org/officeDocument/2006/relationships/image" Target="../media/image1.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image" Target="../media/image37.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hyperlink" Target="https://en.wikipedia.org/wiki/Associative_entity" TargetMode="Externa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tif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br>
              <a:rPr lang="en-US" altLang="en-US" sz="2800" i="1" dirty="0"/>
            </a:br>
            <a:r>
              <a:rPr lang="en-US" altLang="en-US" sz="2800" i="1" dirty="0"/>
              <a:t>Lecture 5: ER, Relational, SQL (IV) </a:t>
            </a:r>
            <a:endParaRPr lang="en-US" altLang="en-US" sz="28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nSpc>
                <a:spcPts val="2400"/>
              </a:lnSpc>
            </a:pPr>
            <a:r>
              <a:rPr lang="en-US" altLang="en-US" sz="1200" i="1" dirty="0">
                <a:solidFill>
                  <a:schemeClr val="bg1"/>
                </a:solidFill>
              </a:rPr>
              <a:t>© Donald F. Ferguson, 2023</a:t>
            </a:r>
            <a:endParaRPr lang="en-US" altLang="en-US" sz="1200" i="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Consider a simple example of an entity class </a:t>
            </a:r>
            <a:r>
              <a:rPr lang="en-US" i="1" dirty="0"/>
              <a:t>major:</a:t>
            </a:r>
            <a:endParaRPr lang="en-US" i="1" dirty="0"/>
          </a:p>
          <a:p>
            <a:pPr lvl="1"/>
            <a:r>
              <a:rPr lang="en-US" i="1" dirty="0"/>
              <a:t>major(id, name, track)</a:t>
            </a:r>
            <a:endParaRPr lang="en-US" i="1" dirty="0"/>
          </a:p>
          <a:p>
            <a:pPr lvl="1"/>
            <a:r>
              <a:rPr lang="en-US" dirty="0"/>
              <a:t>“id” is a uniquely generated ID</a:t>
            </a:r>
            <a:endParaRPr lang="en-US" dirty="0"/>
          </a:p>
          <a:p>
            <a:pPr lvl="1"/>
            <a:r>
              <a:rPr lang="en-US" dirty="0"/>
              <a:t>“name” is the major name, e.g. “Computer Science,” “Economics,” … …</a:t>
            </a:r>
            <a:endParaRPr lang="en-US" dirty="0"/>
          </a:p>
          <a:p>
            <a:pPr lvl="1"/>
            <a:r>
              <a:rPr lang="en-US" dirty="0"/>
              <a:t>“track” is a sub-track/specialty within the major, e.g. “Applications,” “AI/ML,” ...</a:t>
            </a:r>
            <a:endParaRPr lang="en-US" dirty="0"/>
          </a:p>
          <a:p>
            <a:pPr lvl="2"/>
            <a:r>
              <a:rPr lang="en-US" dirty="0"/>
              <a:t>“track” is optional</a:t>
            </a:r>
            <a:endParaRPr lang="en-US" dirty="0"/>
          </a:p>
          <a:p>
            <a:pPr lvl="2"/>
            <a:r>
              <a:rPr lang="en-US" dirty="0"/>
              <a:t>The combination of </a:t>
            </a:r>
            <a:r>
              <a:rPr lang="en-US" i="1" dirty="0"/>
              <a:t>(name, track)</a:t>
            </a:r>
            <a:r>
              <a:rPr lang="en-US" dirty="0"/>
              <a:t> is </a:t>
            </a:r>
            <a:r>
              <a:rPr lang="en-US" i="1" dirty="0"/>
              <a:t>unique.</a:t>
            </a:r>
            <a:endParaRPr lang="en-US" i="1" dirty="0"/>
          </a:p>
          <a:p>
            <a:r>
              <a:rPr lang="en-US" b="1" dirty="0"/>
              <a:t>Note: </a:t>
            </a:r>
            <a:r>
              <a:rPr lang="en-US" dirty="0"/>
              <a:t>In many DBMS, this automatically</a:t>
            </a:r>
            <a:br>
              <a:rPr lang="en-US" dirty="0"/>
            </a:br>
            <a:r>
              <a:rPr lang="en-US" dirty="0"/>
              <a:t>creates indices for keys/constraints.</a:t>
            </a:r>
            <a:endParaRPr lang="en-US" dirty="0"/>
          </a:p>
          <a:p>
            <a:r>
              <a:rPr lang="en-US" dirty="0"/>
              <a:t>Switch to Notebook.</a:t>
            </a:r>
            <a:endParaRPr lang="en-US" dirty="0"/>
          </a:p>
        </p:txBody>
      </p:sp>
      <p:sp>
        <p:nvSpPr>
          <p:cNvPr id="3" name="Title 2"/>
          <p:cNvSpPr>
            <a:spLocks noGrp="1"/>
          </p:cNvSpPr>
          <p:nvPr>
            <p:ph type="title"/>
          </p:nvPr>
        </p:nvSpPr>
        <p:spPr/>
        <p:txBody>
          <a:bodyPr/>
          <a:lstStyle/>
          <a:p>
            <a:r>
              <a:rPr lang="en-US" dirty="0"/>
              <a:t>Simple Example</a:t>
            </a:r>
            <a:endParaRPr lang="en-US" dirty="0"/>
          </a:p>
        </p:txBody>
      </p:sp>
      <p:pic>
        <p:nvPicPr>
          <p:cNvPr id="4" name="Picture 3"/>
          <p:cNvPicPr>
            <a:picLocks noChangeAspect="1"/>
          </p:cNvPicPr>
          <p:nvPr/>
        </p:nvPicPr>
        <p:blipFill>
          <a:blip r:embed="rId1"/>
          <a:stretch>
            <a:fillRect/>
          </a:stretch>
        </p:blipFill>
        <p:spPr>
          <a:xfrm>
            <a:off x="5181600" y="2343150"/>
            <a:ext cx="3584028" cy="2133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endParaRPr lang="en-US" dirty="0">
              <a:ea typeface="+mj-ea"/>
            </a:endParaRP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endParaRPr lang="en-US" altLang="en-US" dirty="0"/>
          </a:p>
          <a:p>
            <a:r>
              <a:rPr lang="en-US" altLang="en-US" dirty="0"/>
              <a:t>Example:  ensure that semester is one of fall, winter, spring or summer</a:t>
            </a:r>
            <a:endParaRPr lang="en-US" altLang="en-US" dirty="0"/>
          </a:p>
          <a:p>
            <a:pPr>
              <a:spcBef>
                <a:spcPts val="0"/>
              </a:spcBef>
              <a:buNone/>
            </a:pPr>
            <a:r>
              <a:rPr lang="en-US" altLang="en-US" b="1" dirty="0"/>
              <a:t>     </a:t>
            </a:r>
            <a:endParaRPr lang="en-US" altLang="en-US" b="1" dirty="0"/>
          </a:p>
          <a:p>
            <a:pPr>
              <a:spcBef>
                <a:spcPts val="0"/>
              </a:spcBef>
              <a:buNone/>
            </a:pPr>
            <a:r>
              <a:rPr lang="en-US" altLang="en-US" b="1" dirty="0"/>
              <a:t>              create table </a:t>
            </a:r>
            <a:r>
              <a:rPr lang="en-US" altLang="en-US" i="1" dirty="0"/>
              <a:t>section </a:t>
            </a:r>
            <a:endParaRPr lang="en-US" altLang="en-US" i="1" dirty="0"/>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endParaRPr lang="en-US" altLang="en-US" dirty="0"/>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endParaRPr lang="en-US" altLang="en-US" dirty="0"/>
          </a:p>
          <a:p>
            <a:pPr>
              <a:spcBef>
                <a:spcPts val="0"/>
              </a:spcBef>
              <a:buNone/>
            </a:pPr>
            <a:r>
              <a:rPr lang="en-US" altLang="en-US" i="1" dirty="0"/>
              <a:t>                    semester </a:t>
            </a:r>
            <a:r>
              <a:rPr lang="en-US" altLang="en-US" b="1" dirty="0"/>
              <a:t>varchar </a:t>
            </a:r>
            <a:r>
              <a:rPr lang="en-US" altLang="en-US" dirty="0"/>
              <a:t>(6),</a:t>
            </a:r>
            <a:endParaRPr lang="en-US" altLang="en-US" dirty="0"/>
          </a:p>
          <a:p>
            <a:pPr>
              <a:spcBef>
                <a:spcPts val="0"/>
              </a:spcBef>
              <a:buNone/>
            </a:pPr>
            <a:r>
              <a:rPr lang="en-US" altLang="en-US" i="1" dirty="0"/>
              <a:t>                    year </a:t>
            </a:r>
            <a:r>
              <a:rPr lang="en-US" altLang="en-US" b="1" dirty="0"/>
              <a:t>numeric </a:t>
            </a:r>
            <a:r>
              <a:rPr lang="en-US" altLang="en-US" dirty="0"/>
              <a:t>(4,0),</a:t>
            </a:r>
            <a:endParaRPr lang="en-US" altLang="en-US" dirty="0"/>
          </a:p>
          <a:p>
            <a:pPr>
              <a:spcBef>
                <a:spcPts val="0"/>
              </a:spcBef>
              <a:buNone/>
            </a:pPr>
            <a:r>
              <a:rPr lang="en-US" altLang="en-US" i="1" dirty="0"/>
              <a:t>                    building </a:t>
            </a:r>
            <a:r>
              <a:rPr lang="en-US" altLang="en-US" b="1" dirty="0"/>
              <a:t>varchar </a:t>
            </a:r>
            <a:r>
              <a:rPr lang="en-US" altLang="en-US" dirty="0"/>
              <a:t>(15),</a:t>
            </a:r>
            <a:endParaRPr lang="en-US" altLang="en-US" dirty="0"/>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endParaRPr lang="en-US" altLang="en-US" dirty="0"/>
          </a:p>
          <a:p>
            <a:pPr>
              <a:spcBef>
                <a:spcPts val="0"/>
              </a:spcBef>
              <a:buNone/>
            </a:pPr>
            <a:r>
              <a:rPr lang="en-US" altLang="en-US" i="1" dirty="0"/>
              <a:t>                    time slot id </a:t>
            </a:r>
            <a:r>
              <a:rPr lang="en-US" altLang="en-US" b="1" dirty="0"/>
              <a:t>varchar </a:t>
            </a:r>
            <a:r>
              <a:rPr lang="en-US" altLang="en-US" dirty="0"/>
              <a:t>(4), </a:t>
            </a:r>
            <a:endParaRPr lang="en-US" altLang="en-US" dirty="0"/>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endParaRPr lang="en-US" altLang="en-US" dirty="0"/>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endParaRPr lang="en-US" altLang="en-US" dirty="0"/>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charset="0"/>
                <a:ea typeface="MS PGothic" panose="020B0600070205080204" charset="-128"/>
              </a:defRPr>
            </a:lvl1pPr>
            <a:lvl2pPr marL="37931725" indent="-3747452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
        <p:nvSpPr>
          <p:cNvPr id="2" name="TextBox 1"/>
          <p:cNvSpPr txBox="1"/>
          <p:nvPr/>
        </p:nvSpPr>
        <p:spPr>
          <a:xfrm>
            <a:off x="299551" y="3790950"/>
            <a:ext cx="7994829" cy="923330"/>
          </a:xfrm>
          <a:prstGeom prst="rect">
            <a:avLst/>
          </a:prstGeom>
          <a:noFill/>
        </p:spPr>
        <p:txBody>
          <a:bodyPr wrap="square" rtlCol="0">
            <a:spAutoFit/>
          </a:bodyPr>
          <a:lstStyle/>
          <a:p>
            <a:r>
              <a:rPr lang="en-US" dirty="0">
                <a:solidFill>
                  <a:srgbClr val="FF0000"/>
                </a:solidFill>
              </a:rPr>
              <a:t>DFF:</a:t>
            </a: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We could handle the </a:t>
            </a:r>
            <a:r>
              <a:rPr lang="en-US" i="1" dirty="0">
                <a:solidFill>
                  <a:srgbClr val="FF0000"/>
                </a:solidFill>
              </a:rPr>
              <a:t>semester check</a:t>
            </a:r>
            <a:r>
              <a:rPr lang="en-US" dirty="0">
                <a:solidFill>
                  <a:srgbClr val="FF0000"/>
                </a:solidFill>
              </a:rPr>
              <a:t> with an </a:t>
            </a:r>
            <a:r>
              <a:rPr lang="en-US" i="1" dirty="0" err="1">
                <a:solidFill>
                  <a:srgbClr val="FF0000"/>
                </a:solidFill>
              </a:rPr>
              <a:t>enum</a:t>
            </a:r>
            <a:r>
              <a:rPr lang="en-US" i="1" dirty="0">
                <a:solidFill>
                  <a:srgbClr val="FF0000"/>
                </a:solidFill>
              </a:rPr>
              <a:t>.</a:t>
            </a:r>
            <a:endParaRPr lang="en-US" i="1" dirty="0">
              <a:solidFill>
                <a:srgbClr val="FF0000"/>
              </a:solidFill>
            </a:endParaRPr>
          </a:p>
          <a:p>
            <a:pPr marL="285750" indent="-285750">
              <a:buFont typeface="Arial" panose="020B0604020202020204" pitchFamily="34" charset="0"/>
              <a:buChar char="•"/>
            </a:pPr>
            <a:r>
              <a:rPr lang="en-US" dirty="0">
                <a:solidFill>
                  <a:srgbClr val="FF0000"/>
                </a:solidFill>
              </a:rPr>
              <a:t>Switch to notebook for a slightly different example.</a:t>
            </a:r>
            <a:endParaRPr 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endParaRPr lang="en-US" dirty="0">
              <a:ea typeface="+mj-ea"/>
            </a:endParaRP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endParaRPr lang="en-US" altLang="en-US" dirty="0"/>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endParaRPr lang="en-US" altLang="en-US" dirty="0"/>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 a couple of examples.</a:t>
            </a:r>
            <a:endParaRPr lang="en-US" dirty="0"/>
          </a:p>
        </p:txBody>
      </p:sp>
      <p:sp>
        <p:nvSpPr>
          <p:cNvPr id="3" name="Title 2"/>
          <p:cNvSpPr>
            <a:spLocks noGrp="1"/>
          </p:cNvSpPr>
          <p:nvPr>
            <p:ph type="title"/>
          </p:nvPr>
        </p:nvSpPr>
        <p:spPr/>
        <p:txBody>
          <a:bodyPr/>
          <a:lstStyle/>
          <a:p>
            <a:r>
              <a:rPr lang="en-US" dirty="0"/>
              <a:t>Examples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Concepts and Examples</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endParaRPr lang="en-US" altLang="en-US" dirty="0"/>
          </a:p>
          <a:p>
            <a:r>
              <a:rPr lang="en-US" altLang="en-US" dirty="0"/>
              <a:t>It is inefficient for the system to read every record to find  a record with  particular value</a:t>
            </a:r>
            <a:endParaRPr lang="en-US" altLang="en-US" dirty="0"/>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endParaRPr lang="en-US" altLang="en-US" dirty="0"/>
          </a:p>
          <a:p>
            <a:r>
              <a:rPr lang="en-US" altLang="en-US" dirty="0"/>
              <a:t>We create an index with the </a:t>
            </a:r>
            <a:r>
              <a:rPr lang="en-US" altLang="en-US" b="1" dirty="0"/>
              <a:t>create index </a:t>
            </a:r>
            <a:r>
              <a:rPr lang="en-US" altLang="en-US" dirty="0"/>
              <a:t>command</a:t>
            </a:r>
            <a:endParaRPr lang="en-US" altLang="en-US" dirty="0"/>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endParaRPr lang="en-US" altLang="en-US" dirty="0"/>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endParaRPr lang="en-US" altLang="en-US" dirty="0"/>
          </a:p>
          <a:p>
            <a:r>
              <a:rPr lang="en-US" altLang="en-US" dirty="0"/>
              <a:t>The query:</a:t>
            </a:r>
            <a:endParaRPr lang="en-US" altLang="en-US" dirty="0"/>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endParaRPr lang="en-US" altLang="en-US" dirty="0"/>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p:cNvSpPr txBox="1"/>
          <p:nvPr/>
        </p:nvSpPr>
        <p:spPr>
          <a:xfrm>
            <a:off x="304800" y="3581097"/>
            <a:ext cx="7994829" cy="1323439"/>
          </a:xfrm>
          <a:prstGeom prst="rect">
            <a:avLst/>
          </a:prstGeom>
          <a:noFill/>
        </p:spPr>
        <p:txBody>
          <a:bodyPr wrap="square" rtlCol="0">
            <a:spAutoFit/>
          </a:bodyPr>
          <a:lstStyle/>
          <a:p>
            <a:r>
              <a:rPr lang="en-US" sz="1600" dirty="0">
                <a:solidFill>
                  <a:srgbClr val="FF0000"/>
                </a:solidFill>
              </a:rPr>
              <a:t>DFF:</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An index on (column1, column2, column3)</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Is also an index on (column1) and (column1, column2)</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But not (column2), (column3), (column2, column3).</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We will see “why” later in the semester.</a:t>
            </a:r>
            <a:endParaRPr lang="en-US" sz="1600"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Subqueries</a:t>
            </a:r>
            <a:b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Concepts and Examples</a:t>
            </a:r>
            <a:b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(Including Set Membership)</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r>
              <a:rPr lang="en-US" altLang="en-US" sz="2800" i="1" dirty="0">
                <a:solidFill>
                  <a:schemeClr val="bg1"/>
                </a:solidFill>
              </a:rPr>
              <a:t>Concepts Reminder</a:t>
            </a: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nSpc>
                <a:spcPts val="2400"/>
              </a:lnSpc>
            </a:pPr>
            <a:fld id="{A057C3CF-FEF9-2D44-911E-86B89DEEE20D}" type="slidenum">
              <a:rPr lang="en-US" altLang="en-US" sz="800" b="1">
                <a:solidFill>
                  <a:schemeClr val="bg1"/>
                </a:solidFill>
              </a:rPr>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endParaRPr lang="en-US" altLang="en-US" dirty="0"/>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endParaRPr lang="en-US" altLang="en-US" dirty="0"/>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endParaRPr lang="en-US" altLang="en-US" i="1" dirty="0"/>
          </a:p>
          <a:p>
            <a:pPr>
              <a:buFont typeface="Monotype Sorts" pitchFamily="-65" charset="2"/>
              <a:buNone/>
            </a:pPr>
            <a:r>
              <a:rPr lang="en-US" altLang="en-US" sz="600" i="1" dirty="0"/>
              <a:t> </a:t>
            </a:r>
            <a:br>
              <a:rPr lang="en-US" altLang="en-US" i="1" dirty="0"/>
            </a:br>
            <a:r>
              <a:rPr lang="en-US" altLang="en-US" dirty="0"/>
              <a:t>as follows:</a:t>
            </a:r>
            <a:endParaRPr lang="en-US" altLang="en-US" dirty="0"/>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endParaRPr lang="en-US" altLang="en-US" dirty="0"/>
          </a:p>
          <a:p>
            <a:pPr lvl="1"/>
            <a:r>
              <a:rPr lang="en-US" altLang="en-US" b="1" dirty="0"/>
              <a:t>Where clause: </a:t>
            </a:r>
            <a:r>
              <a:rPr lang="en-US" altLang="en-US" i="1" dirty="0"/>
              <a:t>P</a:t>
            </a:r>
            <a:r>
              <a:rPr lang="en-US" altLang="en-US" dirty="0"/>
              <a:t> can be replaced with an expression of the form:</a:t>
            </a:r>
            <a:endParaRPr lang="en-US" altLang="en-US" dirty="0"/>
          </a:p>
          <a:p>
            <a:pPr lvl="1">
              <a:buFont typeface="Monotype Sorts" pitchFamily="-65" charset="2"/>
              <a:buNone/>
            </a:pPr>
            <a:r>
              <a:rPr lang="en-US" altLang="en-US" dirty="0"/>
              <a:t>                </a:t>
            </a:r>
            <a:r>
              <a:rPr lang="en-US" altLang="en-US" i="1" dirty="0"/>
              <a:t>B</a:t>
            </a:r>
            <a:r>
              <a:rPr lang="en-US" altLang="en-US" dirty="0"/>
              <a:t> &lt;operation&gt; (subquery)</a:t>
            </a:r>
            <a:endParaRPr lang="en-US" altLang="en-US" dirty="0"/>
          </a:p>
          <a:p>
            <a:pPr lvl="1">
              <a:buFont typeface="Monotype Sorts" pitchFamily="-65"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endParaRPr lang="en-US" altLang="en-US" dirty="0">
              <a:solidFill>
                <a:srgbClr val="FF0000"/>
              </a:solidFill>
            </a:endParaRPr>
          </a:p>
          <a:p>
            <a:pPr lvl="1"/>
            <a:r>
              <a:rPr lang="en-US" altLang="en-US" b="1" dirty="0"/>
              <a:t>Select clause: </a:t>
            </a:r>
            <a:endParaRPr lang="en-US" altLang="en-US" b="1" dirty="0"/>
          </a:p>
          <a:p>
            <a:pPr marL="643255" lvl="2" indent="0">
              <a:buNone/>
            </a:pPr>
            <a:r>
              <a:rPr lang="en-US" altLang="en-US" i="1" dirty="0"/>
              <a:t>A</a:t>
            </a:r>
            <a:r>
              <a:rPr lang="en-US" altLang="en-US" i="1" baseline="-25000" dirty="0"/>
              <a:t>i   </a:t>
            </a:r>
            <a:r>
              <a:rPr lang="en-US" altLang="en-US" dirty="0"/>
              <a:t>can be replaced be a subquery that generates a single value.</a:t>
            </a:r>
            <a:endParaRPr lang="en-US" altLang="en-US" dirty="0"/>
          </a:p>
        </p:txBody>
      </p:sp>
      <p:sp>
        <p:nvSpPr>
          <p:cNvPr id="3" name="TextBox 2"/>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Note:</a:t>
            </a:r>
            <a:endPar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This is a little cryptic.</a:t>
            </a:r>
            <a:endPar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I think I know what they mean.</a:t>
            </a:r>
            <a:endPar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b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br>
            <a:r>
              <a:rPr kumimoji="0" lang="en-US" sz="1600" b="0" i="0" u="none" strike="noStrike" kern="1200" cap="none" spc="0" normalizeH="0" baseline="0" noProof="0" dirty="0" err="1">
                <a:ln>
                  <a:noFill/>
                </a:ln>
                <a:solidFill>
                  <a:srgbClr val="FF0000"/>
                </a:solidFill>
                <a:effectLst/>
                <a:uLnTx/>
                <a:uFillTx/>
                <a:latin typeface="Calibri" panose="020F0502020204030204" charset="0"/>
                <a:ea typeface="MS PGothic" panose="020B0600070205080204" charset="-128"/>
                <a:cs typeface="+mn-cs"/>
              </a:rPr>
              <a:t>e.g</a:t>
            </a:r>
            <a:r>
              <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 IN, EXISTS, ... ...</a:t>
            </a:r>
            <a:endParaRPr kumimoji="0" lang="en-US" sz="16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nSpc>
                <a:spcPts val="2400"/>
              </a:lnSpc>
            </a:pPr>
            <a:fld id="{A057C3CF-FEF9-2D44-911E-86B89DEEE20D}" type="slidenum">
              <a:rPr lang="en-US" altLang="en-US" sz="800" b="1">
                <a:solidFill>
                  <a:schemeClr val="bg1"/>
                </a:solidFill>
              </a:rPr>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5: ER, Relational, SQL (IV), Applications		© Donald F. Ferguson, 2023</a:t>
            </a:r>
            <a:endParaRPr lang="en-US" altLang="en-US" sz="800" i="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endParaRPr lang="en-US" sz="1600" dirty="0"/>
          </a:p>
          <a:p>
            <a:pPr lvl="1"/>
            <a:r>
              <a:rPr lang="en-US" sz="1400" dirty="0"/>
              <a:t>Input is an x</a:t>
            </a:r>
            <a:endParaRPr lang="en-US" sz="1400" dirty="0"/>
          </a:p>
          <a:p>
            <a:pPr lvl="1"/>
            <a:r>
              <a:rPr lang="en-US" sz="1400" dirty="0"/>
              <a:t>Loops through all students and returns students with </a:t>
            </a:r>
            <a:r>
              <a:rPr lang="en-US" sz="1400" dirty="0" err="1"/>
              <a:t>student.ID</a:t>
            </a:r>
            <a:r>
              <a:rPr lang="en-US" sz="1400" dirty="0"/>
              <a:t> = x.</a:t>
            </a:r>
            <a:endParaRPr lang="en-US" sz="1400" dirty="0"/>
          </a:p>
          <a:p>
            <a:r>
              <a:rPr lang="en-US" sz="1600" dirty="0"/>
              <a:t>The query with a subquery above is like:</a:t>
            </a:r>
            <a:endParaRPr lang="en-US" sz="1600" dirty="0"/>
          </a:p>
          <a:p>
            <a:pPr marL="0" indent="0">
              <a:buNone/>
            </a:pPr>
            <a:endParaRPr lang="en-US" sz="1600" dirty="0"/>
          </a:p>
          <a:p>
            <a:pPr marL="0" indent="0">
              <a:buNone/>
            </a:pPr>
            <a:r>
              <a:rPr lang="en-US" sz="1600" dirty="0"/>
              <a:t>result = []</a:t>
            </a:r>
            <a:endParaRPr lang="en-US" sz="1600" dirty="0"/>
          </a:p>
          <a:p>
            <a:pPr marL="0" indent="0">
              <a:buNone/>
            </a:pPr>
            <a:r>
              <a:rPr lang="en-US" sz="1600" dirty="0"/>
              <a:t>For t in takes:</a:t>
            </a:r>
            <a:endParaRPr lang="en-US" sz="1600" dirty="0"/>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endParaRPr lang="en-US" sz="1600" dirty="0">
              <a:solidFill>
                <a:srgbClr val="FF0000"/>
              </a:solidFill>
            </a:endParaRPr>
          </a:p>
          <a:p>
            <a:pPr marL="0" indent="0">
              <a:buNone/>
            </a:pPr>
            <a:r>
              <a:rPr lang="en-US" sz="1600" dirty="0"/>
              <a:t>	</a:t>
            </a:r>
            <a:r>
              <a:rPr lang="en-US" sz="1600" dirty="0" err="1"/>
              <a:t>result.append</a:t>
            </a:r>
            <a:r>
              <a:rPr lang="en-US" sz="1600" dirty="0"/>
              <a:t>(</a:t>
            </a:r>
            <a:r>
              <a:rPr lang="en-US" sz="1600" dirty="0" err="1"/>
              <a:t>new_r</a:t>
            </a:r>
            <a:r>
              <a:rPr lang="en-US" sz="1600" dirty="0"/>
              <a:t>)</a:t>
            </a:r>
            <a:endParaRPr lang="en-US" sz="1600" dirty="0"/>
          </a:p>
          <a:p>
            <a:pPr marL="0" indent="0">
              <a:buNone/>
            </a:pPr>
            <a:endParaRPr lang="en-US" sz="1600" dirty="0"/>
          </a:p>
          <a:p>
            <a:pPr marL="0" indent="0">
              <a:buNone/>
            </a:pPr>
            <a:r>
              <a:rPr lang="en-US" sz="1600" dirty="0"/>
              <a:t>Switch to Notebook</a:t>
            </a:r>
            <a:endParaRPr lang="en-US" sz="1600" dirty="0"/>
          </a:p>
        </p:txBody>
      </p:sp>
      <p:sp>
        <p:nvSpPr>
          <p:cNvPr id="3" name="Title 2"/>
          <p:cNvSpPr>
            <a:spLocks noGrp="1"/>
          </p:cNvSpPr>
          <p:nvPr>
            <p:ph type="title"/>
          </p:nvPr>
        </p:nvSpPr>
        <p:spPr/>
        <p:txBody>
          <a:bodyPr/>
          <a:lstStyle/>
          <a:p>
            <a:r>
              <a:rPr lang="en-US" dirty="0"/>
              <a:t>Consider a Subquery Tables</a:t>
            </a:r>
            <a:endParaRPr lang="en-US" dirty="0"/>
          </a:p>
        </p:txBody>
      </p:sp>
      <p:pic>
        <p:nvPicPr>
          <p:cNvPr id="4" name="Picture 3"/>
          <p:cNvPicPr>
            <a:picLocks noChangeAspect="1"/>
          </p:cNvPicPr>
          <p:nvPr/>
        </p:nvPicPr>
        <p:blipFill>
          <a:blip r:embed="rId1"/>
          <a:stretch>
            <a:fillRect/>
          </a:stretch>
        </p:blipFill>
        <p:spPr>
          <a:xfrm>
            <a:off x="7010400" y="1756711"/>
            <a:ext cx="1995695" cy="2839752"/>
          </a:xfrm>
          <a:prstGeom prst="rect">
            <a:avLst/>
          </a:prstGeom>
        </p:spPr>
      </p:pic>
      <p:pic>
        <p:nvPicPr>
          <p:cNvPr id="5" name="Picture 4"/>
          <p:cNvPicPr>
            <a:picLocks noChangeAspect="1"/>
          </p:cNvPicPr>
          <p:nvPr/>
        </p:nvPicPr>
        <p:blipFill>
          <a:blip r:embed="rId2"/>
          <a:stretch>
            <a:fillRect/>
          </a:stretch>
        </p:blipFill>
        <p:spPr>
          <a:xfrm>
            <a:off x="172570" y="1614333"/>
            <a:ext cx="1647660" cy="2982130"/>
          </a:xfrm>
          <a:prstGeom prst="rect">
            <a:avLst/>
          </a:prstGeom>
        </p:spPr>
      </p:pic>
      <p:sp>
        <p:nvSpPr>
          <p:cNvPr id="6" name="TextBox 5"/>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Takes</a:t>
            </a:r>
            <a:endPar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
        <p:nvSpPr>
          <p:cNvPr id="7" name="TextBox 6"/>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Student</a:t>
            </a:r>
            <a:endPar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
        <p:nvSpPr>
          <p:cNvPr id="2" name="Rectangle 1"/>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select *, </a:t>
            </a:r>
            <a:r>
              <a:rPr kumimoji="0" lang="en-US" sz="18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panose="020F0502020204030204" charset="0"/>
                <a:ea typeface="MS PGothic" panose="020B0600070205080204" charset="-128"/>
                <a:cs typeface="+mn-cs"/>
              </a:rPr>
              <a:t>student.id</a:t>
            </a:r>
            <a:r>
              <a:rPr kumimoji="0" lang="en-US" sz="18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a:t>
            </a:r>
            <a:r>
              <a:rPr kumimoji="0" lang="en-US" sz="1800" b="0" i="0" u="none" strike="noStrike" kern="1200" cap="none" spc="0" normalizeH="0" baseline="0" noProof="0" dirty="0" err="1">
                <a:ln>
                  <a:noFill/>
                </a:ln>
                <a:solidFill>
                  <a:srgbClr val="FF0000"/>
                </a:solidFill>
                <a:effectLst/>
                <a:uLnTx/>
                <a:uFillTx/>
                <a:latin typeface="Calibri" panose="020F0502020204030204" charset="0"/>
                <a:ea typeface="MS PGothic" panose="020B0600070205080204" charset="-128"/>
                <a:cs typeface="+mn-cs"/>
              </a:rPr>
              <a:t>takes.id</a:t>
            </a:r>
            <a:r>
              <a:rPr kumimoji="0" lang="en-US" sz="18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as name from takes;</a:t>
            </a:r>
            <a:endPar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gn="ctr"/>
            <a:r>
              <a:rPr lang="en-US" altLang="en-US" sz="2800" i="1" dirty="0">
                <a:solidFill>
                  <a:schemeClr val="bg1"/>
                </a:solidFill>
              </a:rPr>
              <a:t>Examples</a:t>
            </a: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a:lnSpc>
                <a:spcPts val="2400"/>
              </a:lnSpc>
            </a:pPr>
            <a:fld id="{A057C3CF-FEF9-2D44-911E-86B89DEEE20D}" type="slidenum">
              <a:rPr lang="en-US" altLang="en-US" sz="800" b="1">
                <a:solidFill>
                  <a:schemeClr val="bg1"/>
                </a:solidFill>
              </a:rPr>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endParaRPr lang="en-US" dirty="0">
              <a:ea typeface="+mj-ea"/>
            </a:endParaRPr>
          </a:p>
        </p:txBody>
      </p:sp>
      <p:sp>
        <p:nvSpPr>
          <p:cNvPr id="37891" name="Rectangle 3"/>
          <p:cNvSpPr>
            <a:spLocks noGrp="1" noChangeArrowheads="1"/>
          </p:cNvSpPr>
          <p:nvPr>
            <p:ph type="body" idx="1"/>
          </p:nvPr>
        </p:nvSpPr>
        <p:spPr>
          <a:xfrm>
            <a:off x="1719263" y="829867"/>
            <a:ext cx="5687378" cy="3702844"/>
          </a:xfrm>
        </p:spPr>
        <p:txBody>
          <a:bodyPr/>
          <a:lstStyle/>
          <a:p>
            <a:pPr>
              <a:tabLst>
                <a:tab pos="2403475" algn="ctr"/>
              </a:tabLst>
            </a:pPr>
            <a:r>
              <a:rPr lang="en-US" altLang="en-US" dirty="0"/>
              <a:t>In some cases, it is not desirable for all users to see the entire logical model (that is, all the actual relations stored in the database.)</a:t>
            </a:r>
            <a:endParaRPr lang="en-US" altLang="en-US" dirty="0"/>
          </a:p>
          <a:p>
            <a:pPr>
              <a:tabLst>
                <a:tab pos="2403475"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475" algn="ctr"/>
              </a:tabLst>
            </a:pPr>
            <a:r>
              <a:rPr lang="en-US" altLang="en-US" sz="600" dirty="0">
                <a:sym typeface="Symbol" panose="05050102010706020507" pitchFamily="18" charset="2"/>
              </a:rPr>
              <a:t> </a:t>
            </a:r>
            <a:endParaRPr lang="en-US" altLang="en-US" sz="600" dirty="0">
              <a:sym typeface="Symbol" panose="05050102010706020507" pitchFamily="18" charset="2"/>
            </a:endParaRPr>
          </a:p>
          <a:p>
            <a:pPr>
              <a:tabLst>
                <a:tab pos="2403475"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endParaRPr lang="en-US" altLang="en-US" dirty="0"/>
          </a:p>
          <a:p>
            <a:pPr>
              <a:tabLst>
                <a:tab pos="2403475"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endParaRPr lang="en-US" dirty="0">
              <a:ea typeface="+mj-ea"/>
            </a:endParaRPr>
          </a:p>
        </p:txBody>
      </p:sp>
      <p:sp>
        <p:nvSpPr>
          <p:cNvPr id="39939" name="Rectangle 3"/>
          <p:cNvSpPr>
            <a:spLocks noGrp="1" noChangeArrowheads="1"/>
          </p:cNvSpPr>
          <p:nvPr>
            <p:ph type="body" idx="1"/>
          </p:nvPr>
        </p:nvSpPr>
        <p:spPr>
          <a:xfrm>
            <a:off x="1719264" y="802054"/>
            <a:ext cx="5623370" cy="3230451"/>
          </a:xfrm>
        </p:spPr>
        <p:txBody>
          <a:bodyPr/>
          <a:lstStyle/>
          <a:p>
            <a:pPr>
              <a:tabLst>
                <a:tab pos="2573655" algn="ctr"/>
              </a:tabLst>
            </a:pPr>
            <a:r>
              <a:rPr lang="en-US" altLang="en-US" dirty="0"/>
              <a:t>A view is defined using the </a:t>
            </a:r>
            <a:r>
              <a:rPr lang="en-US" altLang="en-US" b="1" dirty="0"/>
              <a:t>create view </a:t>
            </a:r>
            <a:r>
              <a:rPr lang="en-US" altLang="en-US" dirty="0"/>
              <a:t>statement which has the form</a:t>
            </a:r>
            <a:endParaRPr lang="en-US" altLang="en-US" dirty="0"/>
          </a:p>
          <a:p>
            <a:pPr>
              <a:lnSpc>
                <a:spcPct val="40000"/>
              </a:lnSpc>
              <a:tabLst>
                <a:tab pos="2573655" algn="ctr"/>
              </a:tabLst>
            </a:pPr>
            <a:endParaRPr lang="en-US" altLang="en-US" dirty="0"/>
          </a:p>
          <a:p>
            <a:pPr>
              <a:lnSpc>
                <a:spcPct val="40000"/>
              </a:lnSpc>
              <a:buNone/>
              <a:tabLst>
                <a:tab pos="2573655"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endParaRPr lang="en-US" altLang="en-US" dirty="0"/>
          </a:p>
          <a:p>
            <a:pPr>
              <a:lnSpc>
                <a:spcPct val="20000"/>
              </a:lnSpc>
              <a:buNone/>
              <a:tabLst>
                <a:tab pos="2573655" algn="ctr"/>
              </a:tabLst>
            </a:pPr>
            <a:endParaRPr lang="en-US" altLang="en-US" dirty="0"/>
          </a:p>
          <a:p>
            <a:pPr>
              <a:buNone/>
              <a:tabLst>
                <a:tab pos="2573655" algn="ctr"/>
              </a:tabLst>
            </a:pPr>
            <a:r>
              <a:rPr lang="en-US" altLang="en-US" dirty="0"/>
              <a:t>	where &lt;query expression&gt; is any legal SQL expression.  The view name is represented by </a:t>
            </a:r>
            <a:r>
              <a:rPr lang="en-US" altLang="en-US" i="1" dirty="0"/>
              <a:t>v.</a:t>
            </a:r>
            <a:endParaRPr lang="en-US" altLang="en-US" dirty="0"/>
          </a:p>
          <a:p>
            <a:pPr>
              <a:tabLst>
                <a:tab pos="2573655" algn="ctr"/>
              </a:tabLst>
            </a:pPr>
            <a:r>
              <a:rPr lang="en-US" altLang="en-US" dirty="0"/>
              <a:t>Once a view is defined, the view name can be used to refer to the virtual relation that the view generates.</a:t>
            </a:r>
            <a:endParaRPr lang="en-US" altLang="en-US" dirty="0"/>
          </a:p>
          <a:p>
            <a:pPr>
              <a:tabLst>
                <a:tab pos="2573655" algn="ctr"/>
              </a:tabLst>
            </a:pPr>
            <a:r>
              <a:rPr lang="en-US" altLang="en-US" dirty="0"/>
              <a:t>View definition is not the same as creating a new relation by evaluating the query expression  </a:t>
            </a:r>
            <a:endParaRPr lang="en-US" altLang="en-US" dirty="0"/>
          </a:p>
          <a:p>
            <a:pPr lvl="1">
              <a:tabLst>
                <a:tab pos="2573655" algn="ctr"/>
              </a:tabLst>
            </a:pPr>
            <a:r>
              <a:rPr lang="en-US" altLang="en-US" dirty="0"/>
              <a:t>Rather, a view definition causes the saving of an expression; the expression is substituted into queries using the view.</a:t>
            </a: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endParaRPr lang="en-US" dirty="0">
              <a:ea typeface="+mj-ea"/>
            </a:endParaRPr>
          </a:p>
        </p:txBody>
      </p:sp>
      <p:sp>
        <p:nvSpPr>
          <p:cNvPr id="41987" name="Rectangle 3"/>
          <p:cNvSpPr>
            <a:spLocks noGrp="1" noChangeArrowheads="1"/>
          </p:cNvSpPr>
          <p:nvPr>
            <p:ph type="body" idx="1"/>
          </p:nvPr>
        </p:nvSpPr>
        <p:spPr>
          <a:xfrm>
            <a:off x="1719263" y="829867"/>
            <a:ext cx="5662613" cy="3604974"/>
          </a:xfrm>
        </p:spPr>
        <p:txBody>
          <a:bodyPr/>
          <a:lstStyle/>
          <a:p>
            <a:pPr>
              <a:tabLst>
                <a:tab pos="1027430" algn="l"/>
              </a:tabLst>
            </a:pPr>
            <a:r>
              <a:rPr lang="en-US" altLang="en-US" dirty="0"/>
              <a:t>A view of instructors without their salary</a:t>
            </a:r>
            <a:endParaRPr lang="en-US" altLang="en-US" dirty="0"/>
          </a:p>
          <a:p>
            <a:pPr>
              <a:buNone/>
              <a:tabLst>
                <a:tab pos="102743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430" algn="l"/>
              </a:tabLst>
            </a:pPr>
            <a:r>
              <a:rPr lang="en-US" altLang="en-US" dirty="0"/>
              <a:t>Find all instructors in the Biology department</a:t>
            </a:r>
            <a:endParaRPr lang="en-US" altLang="en-US" dirty="0"/>
          </a:p>
          <a:p>
            <a:pPr>
              <a:buNone/>
              <a:tabLst>
                <a:tab pos="102743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endParaRPr lang="en-US" altLang="en-US" dirty="0"/>
          </a:p>
          <a:p>
            <a:pPr>
              <a:tabLst>
                <a:tab pos="1027430" algn="l"/>
              </a:tabLst>
            </a:pPr>
            <a:r>
              <a:rPr lang="en-US" altLang="en-US" dirty="0"/>
              <a:t>Create a view of department salary totals</a:t>
            </a:r>
            <a:endParaRPr lang="en-US" altLang="en-US" dirty="0"/>
          </a:p>
          <a:p>
            <a:pPr>
              <a:buNone/>
              <a:tabLst>
                <a:tab pos="102743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endParaRPr lang="en-US" altLang="en-US" dirty="0"/>
          </a:p>
          <a:p>
            <a:pPr>
              <a:tabLst>
                <a:tab pos="1027430" algn="l"/>
              </a:tabLst>
            </a:pPr>
            <a:endParaRPr lang="en-US" altLang="en-US" sz="1500" dirty="0"/>
          </a:p>
          <a:p>
            <a:pPr>
              <a:buNone/>
              <a:tabLst>
                <a:tab pos="1027430" algn="l"/>
              </a:tabLst>
            </a:pPr>
            <a:endParaRPr lang="en-US" altLang="en-US" sz="1800" dirty="0"/>
          </a:p>
          <a:p>
            <a:pPr>
              <a:tabLst>
                <a:tab pos="1027430" algn="l"/>
              </a:tabLst>
            </a:pPr>
            <a:endParaRPr lang="en-US" altLang="en-US" sz="1500" dirty="0"/>
          </a:p>
          <a:p>
            <a:pPr>
              <a:tabLst>
                <a:tab pos="102743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charset="0"/>
                <a:ea typeface="MS PGothic" panose="020B0600070205080204" charset="-128"/>
              </a:defRPr>
            </a:lvl1pPr>
            <a:lvl2pPr marL="37931725" indent="-3747452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defRPr/>
            </a:pPr>
            <a:r>
              <a:rPr kumimoji="1" lang="en-US" altLang="en-US" sz="1800" b="1" i="0" u="none" strike="noStrike" kern="1200" cap="none" spc="0" normalizeH="0" baseline="0" noProof="0">
                <a:ln>
                  <a:noFill/>
                </a:ln>
                <a:solidFill>
                  <a:srgbClr val="000000"/>
                </a:solidFill>
                <a:effectLst/>
                <a:uLnTx/>
                <a:uFillTx/>
                <a:latin typeface="Helvetica" charset="0"/>
                <a:ea typeface="MS PGothic" panose="020B0600070205080204" charset="-128"/>
                <a:cs typeface="+mn-cs"/>
              </a:rPr>
              <a:t>	</a:t>
            </a:r>
            <a:endParaRPr kumimoji="1" lang="en-US" altLang="en-US" sz="1800" b="1" i="0" u="none" strike="noStrike" kern="1200" cap="none" spc="0" normalizeH="0" baseline="0" noProof="0">
              <a:ln>
                <a:noFill/>
              </a:ln>
              <a:solidFill>
                <a:srgbClr val="000000"/>
              </a:solidFill>
              <a:effectLst/>
              <a:uLnTx/>
              <a:uFillTx/>
              <a:latin typeface="Helvetica" charset="0"/>
              <a:ea typeface="MS PGothic" panose="020B060007020508020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endParaRPr lang="en-US" dirty="0">
              <a:ea typeface="+mj-ea"/>
            </a:endParaRP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endParaRPr lang="en-US" altLang="en-US" dirty="0"/>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endParaRPr lang="en-US" dirty="0">
              <a:ea typeface="+mj-ea"/>
            </a:endParaRP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endParaRPr lang="en-US" altLang="en-US" dirty="0"/>
          </a:p>
          <a:p>
            <a:pPr>
              <a:buNone/>
            </a:pPr>
            <a:r>
              <a:rPr lang="en-US" altLang="en-US" sz="600" dirty="0"/>
              <a:t> </a:t>
            </a:r>
            <a:endParaRPr lang="en-US" altLang="en-US" sz="600" dirty="0"/>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endParaRPr lang="en-US" altLang="en-US" dirty="0"/>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endParaRPr lang="en-US" dirty="0">
              <a:ea typeface="+mj-ea"/>
            </a:endParaRPr>
          </a:p>
        </p:txBody>
      </p:sp>
      <p:sp>
        <p:nvSpPr>
          <p:cNvPr id="45059" name="Rectangle 3"/>
          <p:cNvSpPr>
            <a:spLocks noGrp="1" noChangeArrowheads="1"/>
          </p:cNvSpPr>
          <p:nvPr>
            <p:ph type="body" idx="1"/>
          </p:nvPr>
        </p:nvSpPr>
        <p:spPr/>
        <p:txBody>
          <a:bodyPr/>
          <a:lstStyle/>
          <a:p>
            <a:r>
              <a:rPr lang="en-US" altLang="en-US" dirty="0"/>
              <a:t>Expand  the view :</a:t>
            </a:r>
            <a:endParaRPr lang="en-US" altLang="en-US" dirty="0"/>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charset="0"/>
                <a:ea typeface="MS PGothic" panose="020B0600070205080204" charset="-128"/>
              </a:defRPr>
            </a:lvl1pPr>
            <a:lvl2pPr marL="37931725" indent="-37474525">
              <a:defRPr sz="1600">
                <a:solidFill>
                  <a:schemeClr val="tx1"/>
                </a:solidFill>
                <a:latin typeface="Helvetica" charset="0"/>
                <a:ea typeface="MS PGothic" panose="020B0600070205080204" charset="-128"/>
              </a:defRPr>
            </a:lvl2pPr>
            <a:lvl3pPr>
              <a:defRPr sz="1600">
                <a:solidFill>
                  <a:schemeClr val="tx1"/>
                </a:solidFill>
                <a:latin typeface="Helvetica" charset="0"/>
                <a:ea typeface="MS PGothic" panose="020B0600070205080204" charset="-128"/>
              </a:defRPr>
            </a:lvl3pPr>
            <a:lvl4pPr>
              <a:defRPr sz="1600">
                <a:solidFill>
                  <a:schemeClr val="tx1"/>
                </a:solidFill>
                <a:latin typeface="Helvetica" charset="0"/>
                <a:ea typeface="MS PGothic" panose="020B0600070205080204" charset="-128"/>
              </a:defRPr>
            </a:lvl4pPr>
            <a:lvl5pPr>
              <a:defRPr sz="1600">
                <a:solidFill>
                  <a:schemeClr val="tx1"/>
                </a:solidFill>
                <a:latin typeface="Helvetica" charset="0"/>
                <a:ea typeface="MS PGothic" panose="020B0600070205080204" charset="-128"/>
              </a:defRPr>
            </a:lvl5pPr>
            <a:lvl6pPr marL="457200" eaLnBrk="0" fontAlgn="base" hangingPunct="0">
              <a:spcBef>
                <a:spcPct val="0"/>
              </a:spcBef>
              <a:spcAft>
                <a:spcPct val="0"/>
              </a:spcAft>
              <a:defRPr sz="1600">
                <a:solidFill>
                  <a:schemeClr val="tx1"/>
                </a:solidFill>
                <a:latin typeface="Helvetica" charset="0"/>
                <a:ea typeface="MS PGothic" panose="020B0600070205080204" charset="-128"/>
              </a:defRPr>
            </a:lvl6pPr>
            <a:lvl7pPr marL="914400" eaLnBrk="0" fontAlgn="base" hangingPunct="0">
              <a:spcBef>
                <a:spcPct val="0"/>
              </a:spcBef>
              <a:spcAft>
                <a:spcPct val="0"/>
              </a:spcAft>
              <a:defRPr sz="1600">
                <a:solidFill>
                  <a:schemeClr val="tx1"/>
                </a:solidFill>
                <a:latin typeface="Helvetica" charset="0"/>
                <a:ea typeface="MS PGothic" panose="020B0600070205080204" charset="-128"/>
              </a:defRPr>
            </a:lvl7pPr>
            <a:lvl8pPr marL="1371600" eaLnBrk="0" fontAlgn="base" hangingPunct="0">
              <a:spcBef>
                <a:spcPct val="0"/>
              </a:spcBef>
              <a:spcAft>
                <a:spcPct val="0"/>
              </a:spcAft>
              <a:defRPr sz="1600">
                <a:solidFill>
                  <a:schemeClr val="tx1"/>
                </a:solidFill>
                <a:latin typeface="Helvetica" charset="0"/>
                <a:ea typeface="MS PGothic" panose="020B0600070205080204" charset="-128"/>
              </a:defRPr>
            </a:lvl8pPr>
            <a:lvl9pPr marL="18288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as</a:t>
            </a:r>
            <a:endPar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section</a:t>
            </a:r>
            <a:endPar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'Physics'</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'Fall'</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'2017')</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US" sz="1275" b="1"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'Watson';</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685800" rtl="0" eaLnBrk="0" fontAlgn="base" latinLnBrk="0" hangingPunct="0">
              <a:lnSpc>
                <a:spcPct val="100000"/>
              </a:lnSpc>
              <a:spcBef>
                <a:spcPct val="0"/>
              </a:spcBef>
              <a:spcAft>
                <a:spcPct val="0"/>
              </a:spcAft>
              <a:buClrTx/>
              <a:buSzTx/>
              <a:buFontTx/>
              <a:buNone/>
              <a:defRPr/>
            </a:pPr>
            <a:endParaRPr kumimoji="0" lang="en-US" altLang="en-US" sz="1500"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endParaRPr lang="en-US" dirty="0">
              <a:ea typeface="+mj-ea"/>
            </a:endParaRPr>
          </a:p>
        </p:txBody>
      </p:sp>
      <p:sp>
        <p:nvSpPr>
          <p:cNvPr id="48131" name="Rectangle 3"/>
          <p:cNvSpPr>
            <a:spLocks noGrp="1" noChangeArrowheads="1"/>
          </p:cNvSpPr>
          <p:nvPr>
            <p:ph type="body" idx="1"/>
          </p:nvPr>
        </p:nvSpPr>
        <p:spPr>
          <a:xfrm>
            <a:off x="1719264" y="820342"/>
            <a:ext cx="5729102" cy="3038427"/>
          </a:xfrm>
        </p:spPr>
        <p:txBody>
          <a:bodyPr/>
          <a:lstStyle/>
          <a:p>
            <a:pPr>
              <a:tabLst>
                <a:tab pos="510540" algn="l"/>
              </a:tabLst>
            </a:pPr>
            <a:r>
              <a:rPr lang="en-US" altLang="en-US" dirty="0"/>
              <a:t>A way to define the meaning of views defined in terms of other views.</a:t>
            </a:r>
            <a:endParaRPr lang="en-US" altLang="en-US" dirty="0"/>
          </a:p>
          <a:p>
            <a:pPr>
              <a:tabLst>
                <a:tab pos="510540"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endParaRPr lang="en-US" altLang="en-US" dirty="0"/>
          </a:p>
          <a:p>
            <a:pPr>
              <a:tabLst>
                <a:tab pos="510540" algn="l"/>
              </a:tabLst>
            </a:pPr>
            <a:r>
              <a:rPr lang="en-US" altLang="en-US" dirty="0"/>
              <a:t>View expansion of an expression repeats the following replacement step:</a:t>
            </a:r>
            <a:endParaRPr lang="en-US" altLang="en-US" dirty="0"/>
          </a:p>
          <a:p>
            <a:pPr>
              <a:buNone/>
              <a:tabLst>
                <a:tab pos="510540"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540" algn="l"/>
              </a:tabLst>
            </a:pPr>
            <a:r>
              <a:rPr lang="en-US" altLang="en-US" dirty="0"/>
              <a:t>As long as the view definitions are not recursive, this loop will terminate</a:t>
            </a: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2570" y="514350"/>
            <a:ext cx="8839200" cy="4114800"/>
          </a:xfrm>
        </p:spPr>
        <p:txBody>
          <a:bodyPr/>
          <a:lstStyle/>
          <a:p>
            <a:pPr>
              <a:spcBef>
                <a:spcPts val="0"/>
              </a:spcBef>
              <a:spcAft>
                <a:spcPts val="600"/>
              </a:spcAft>
            </a:pPr>
            <a:r>
              <a:rPr lang="en-US" dirty="0"/>
              <a:t>Some more relational algebra.</a:t>
            </a:r>
            <a:endParaRPr lang="en-US" dirty="0"/>
          </a:p>
          <a:p>
            <a:pPr>
              <a:spcBef>
                <a:spcPts val="0"/>
              </a:spcBef>
              <a:spcAft>
                <a:spcPts val="600"/>
              </a:spcAft>
            </a:pPr>
            <a:r>
              <a:rPr lang="en-US" dirty="0"/>
              <a:t>Some complex examples pulling together concepts.</a:t>
            </a:r>
            <a:endParaRPr lang="en-US" dirty="0"/>
          </a:p>
          <a:p>
            <a:pPr>
              <a:spcBef>
                <a:spcPts val="0"/>
              </a:spcBef>
              <a:spcAft>
                <a:spcPts val="600"/>
              </a:spcAft>
            </a:pPr>
            <a:r>
              <a:rPr lang="en-US" dirty="0"/>
              <a:t>Integrity constraints, part 2:</a:t>
            </a:r>
            <a:endParaRPr lang="en-US" dirty="0"/>
          </a:p>
          <a:p>
            <a:pPr lvl="1">
              <a:spcBef>
                <a:spcPts val="0"/>
              </a:spcBef>
              <a:spcAft>
                <a:spcPts val="600"/>
              </a:spcAft>
            </a:pPr>
            <a:r>
              <a:rPr lang="en-US" dirty="0"/>
              <a:t>Check Constraints</a:t>
            </a:r>
            <a:endParaRPr lang="en-US" dirty="0"/>
          </a:p>
          <a:p>
            <a:pPr lvl="1">
              <a:spcBef>
                <a:spcPts val="0"/>
              </a:spcBef>
              <a:spcAft>
                <a:spcPts val="600"/>
              </a:spcAft>
            </a:pPr>
            <a:r>
              <a:rPr lang="en-US" dirty="0"/>
              <a:t>Some Examples</a:t>
            </a:r>
            <a:endParaRPr lang="en-US" dirty="0"/>
          </a:p>
          <a:p>
            <a:pPr>
              <a:spcBef>
                <a:spcPts val="0"/>
              </a:spcBef>
              <a:spcAft>
                <a:spcPts val="600"/>
              </a:spcAft>
            </a:pPr>
            <a:r>
              <a:rPr lang="en-US" dirty="0"/>
              <a:t>Indexes: Concepts and examples.</a:t>
            </a:r>
            <a:endParaRPr lang="en-US" dirty="0"/>
          </a:p>
          <a:p>
            <a:pPr>
              <a:spcBef>
                <a:spcPts val="0"/>
              </a:spcBef>
              <a:spcAft>
                <a:spcPts val="600"/>
              </a:spcAft>
            </a:pPr>
            <a:r>
              <a:rPr lang="en-US" dirty="0"/>
              <a:t>Subqueries: Review and examples.</a:t>
            </a:r>
            <a:endParaRPr lang="en-US" dirty="0"/>
          </a:p>
          <a:p>
            <a:pPr>
              <a:spcBef>
                <a:spcPts val="0"/>
              </a:spcBef>
              <a:spcAft>
                <a:spcPts val="600"/>
              </a:spcAft>
            </a:pPr>
            <a:r>
              <a:rPr lang="en-US" dirty="0"/>
              <a:t>Views</a:t>
            </a:r>
            <a:endParaRPr lang="en-US" dirty="0"/>
          </a:p>
          <a:p>
            <a:pPr>
              <a:spcBef>
                <a:spcPts val="0"/>
              </a:spcBef>
              <a:spcAft>
                <a:spcPts val="600"/>
              </a:spcAft>
            </a:pPr>
            <a:r>
              <a:rPr lang="en-US" dirty="0"/>
              <a:t>Codd’s Rules</a:t>
            </a:r>
            <a:endParaRPr lang="en-US" dirty="0"/>
          </a:p>
          <a:p>
            <a:pPr>
              <a:spcBef>
                <a:spcPts val="0"/>
              </a:spcBef>
              <a:spcAft>
                <a:spcPts val="600"/>
              </a:spcAft>
            </a:pPr>
            <a:r>
              <a:rPr lang="en-US" dirty="0"/>
              <a:t>ER design patterns and advanced concepts.</a:t>
            </a:r>
            <a:endParaRPr lang="en-US" dirty="0"/>
          </a:p>
          <a:p>
            <a:pPr>
              <a:spcBef>
                <a:spcPts val="0"/>
              </a:spcBef>
              <a:spcAft>
                <a:spcPts val="600"/>
              </a:spcAft>
            </a:pPr>
            <a:r>
              <a:rPr lang="en-US" dirty="0"/>
              <a:t>Applications: REST and web applications.</a:t>
            </a:r>
            <a:endParaRPr lang="en-US" dirty="0"/>
          </a:p>
          <a:p>
            <a:pPr>
              <a:spcBef>
                <a:spcPts val="0"/>
              </a:spcBef>
              <a:spcAft>
                <a:spcPts val="600"/>
              </a:spcAft>
            </a:pPr>
            <a:endParaRPr lang="en-US" dirty="0"/>
          </a:p>
        </p:txBody>
      </p:sp>
      <p:sp>
        <p:nvSpPr>
          <p:cNvPr id="3" name="Title 2"/>
          <p:cNvSpPr>
            <a:spLocks noGrp="1"/>
          </p:cNvSpPr>
          <p:nvPr>
            <p:ph type="title"/>
          </p:nvPr>
        </p:nvSpPr>
        <p:spPr/>
        <p:txBody>
          <a:bodyPr/>
          <a:lstStyle/>
          <a:p>
            <a:r>
              <a:rPr lang="en-US" dirty="0"/>
              <a:t>Contents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endParaRPr lang="en-US" altLang="en-US" dirty="0">
              <a:effectLst/>
            </a:endParaRP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endParaRPr lang="en-US" altLang="en-US" dirty="0"/>
          </a:p>
          <a:p>
            <a:pPr lvl="1"/>
            <a:r>
              <a:rPr lang="en-US" altLang="en-US" dirty="0"/>
              <a:t> Physical copy created when the view is defined.</a:t>
            </a:r>
            <a:endParaRPr lang="en-US" altLang="en-US" dirty="0"/>
          </a:p>
          <a:p>
            <a:pPr lvl="1"/>
            <a:r>
              <a:rPr lang="en-US" altLang="en-US" dirty="0"/>
              <a:t>Such views are called </a:t>
            </a:r>
            <a:r>
              <a:rPr lang="en-US" altLang="en-US" b="1" dirty="0">
                <a:solidFill>
                  <a:srgbClr val="002060"/>
                </a:solidFill>
              </a:rPr>
              <a:t>Materialized view</a:t>
            </a:r>
            <a:r>
              <a:rPr lang="en-US" altLang="en-US" dirty="0"/>
              <a:t>:</a:t>
            </a:r>
            <a:endParaRPr lang="en-US" altLang="en-US" dirty="0"/>
          </a:p>
          <a:p>
            <a:r>
              <a:rPr lang="en-US" altLang="en-US" dirty="0"/>
              <a:t>If relations used in the query are updated, the materialized view result becomes out of date</a:t>
            </a:r>
            <a:endParaRPr lang="en-US" altLang="en-US" dirty="0"/>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endParaRPr lang="en-US" dirty="0">
              <a:ea typeface="+mj-ea"/>
            </a:endParaRPr>
          </a:p>
        </p:txBody>
      </p:sp>
      <p:sp>
        <p:nvSpPr>
          <p:cNvPr id="50179" name="Rectangle 3"/>
          <p:cNvSpPr>
            <a:spLocks noGrp="1" noChangeArrowheads="1"/>
          </p:cNvSpPr>
          <p:nvPr>
            <p:ph type="body" idx="1"/>
          </p:nvPr>
        </p:nvSpPr>
        <p:spPr>
          <a:xfrm>
            <a:off x="1719263" y="829866"/>
            <a:ext cx="5696522" cy="3714702"/>
          </a:xfrm>
        </p:spPr>
        <p:txBody>
          <a:bodyPr/>
          <a:lstStyle/>
          <a:p>
            <a:pPr>
              <a:tabLst>
                <a:tab pos="814070"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070" algn="l"/>
              </a:tabLst>
            </a:pPr>
            <a:r>
              <a:rPr lang="en-US" altLang="en-US" dirty="0"/>
              <a:t>		</a:t>
            </a:r>
            <a:r>
              <a:rPr lang="en-US" altLang="en-US" b="1" dirty="0"/>
              <a:t>insert into </a:t>
            </a:r>
            <a:r>
              <a:rPr lang="en-US" altLang="en-US" i="1" dirty="0"/>
              <a:t>faculty </a:t>
            </a:r>
            <a:endParaRPr lang="en-US" altLang="en-US" i="1" dirty="0"/>
          </a:p>
          <a:p>
            <a:pPr>
              <a:buNone/>
              <a:tabLst>
                <a:tab pos="814070" algn="l"/>
              </a:tabLst>
            </a:pPr>
            <a:r>
              <a:rPr lang="en-US" altLang="en-US" b="1" i="1" dirty="0"/>
              <a:t>                       </a:t>
            </a:r>
            <a:r>
              <a:rPr lang="en-US" altLang="en-US" b="1" dirty="0"/>
              <a:t>values </a:t>
            </a:r>
            <a:r>
              <a:rPr lang="en-US" altLang="en-US" dirty="0"/>
              <a:t>('30765', 'Green', 'Music');</a:t>
            </a:r>
            <a:endParaRPr lang="en-US" altLang="en-US" dirty="0"/>
          </a:p>
          <a:p>
            <a:pPr>
              <a:tabLst>
                <a:tab pos="814070" algn="l"/>
              </a:tabLst>
            </a:pPr>
            <a:r>
              <a:rPr lang="en-US" altLang="en-US" dirty="0"/>
              <a:t>This insertion must be represented by the insertion into  the </a:t>
            </a:r>
            <a:r>
              <a:rPr lang="en-US" altLang="en-US" i="1" dirty="0"/>
              <a:t>instructor</a:t>
            </a:r>
            <a:r>
              <a:rPr lang="en-US" altLang="en-US" dirty="0"/>
              <a:t> relation</a:t>
            </a:r>
            <a:endParaRPr lang="en-US" altLang="en-US" dirty="0"/>
          </a:p>
          <a:p>
            <a:pPr lvl="1">
              <a:tabLst>
                <a:tab pos="814070" algn="l"/>
              </a:tabLst>
            </a:pPr>
            <a:r>
              <a:rPr lang="en-US" altLang="en-US" dirty="0">
                <a:cs typeface="+mn-cs"/>
              </a:rPr>
              <a:t>Must have a  value for salary.</a:t>
            </a:r>
            <a:endParaRPr lang="en-US" altLang="en-US" dirty="0">
              <a:cs typeface="+mn-cs"/>
            </a:endParaRPr>
          </a:p>
          <a:p>
            <a:pPr>
              <a:tabLst>
                <a:tab pos="814070" algn="l"/>
              </a:tabLst>
            </a:pPr>
            <a:r>
              <a:rPr lang="en-US" altLang="en-US" dirty="0">
                <a:cs typeface="+mn-cs"/>
              </a:rPr>
              <a:t>Two approaches</a:t>
            </a:r>
            <a:endParaRPr lang="en-US" altLang="en-US" dirty="0">
              <a:cs typeface="+mn-cs"/>
            </a:endParaRPr>
          </a:p>
          <a:p>
            <a:pPr lvl="1">
              <a:tabLst>
                <a:tab pos="814070" algn="l"/>
              </a:tabLst>
            </a:pPr>
            <a:r>
              <a:rPr lang="en-US" altLang="en-US" dirty="0">
                <a:cs typeface="+mn-cs"/>
              </a:rPr>
              <a:t>Reject the insert</a:t>
            </a:r>
            <a:endParaRPr lang="en-US" altLang="en-US" dirty="0">
              <a:cs typeface="+mn-cs"/>
            </a:endParaRPr>
          </a:p>
          <a:p>
            <a:pPr lvl="1">
              <a:tabLst>
                <a:tab pos="814070" algn="l"/>
              </a:tabLst>
            </a:pPr>
            <a:r>
              <a:rPr lang="en-US" altLang="en-US" dirty="0">
                <a:cs typeface="+mn-cs"/>
              </a:rPr>
              <a:t>Inset the tuple</a:t>
            </a:r>
            <a:endParaRPr lang="en-US" altLang="en-US" dirty="0">
              <a:cs typeface="+mn-cs"/>
            </a:endParaRPr>
          </a:p>
          <a:p>
            <a:pPr>
              <a:buNone/>
              <a:tabLst>
                <a:tab pos="814070" algn="l"/>
              </a:tabLst>
            </a:pPr>
            <a:r>
              <a:rPr lang="en-US" altLang="en-US" dirty="0"/>
              <a:t>			('30765', 'Green', 'Music', null)</a:t>
            </a:r>
            <a:endParaRPr lang="en-US" altLang="en-US" dirty="0"/>
          </a:p>
          <a:p>
            <a:pPr>
              <a:buNone/>
              <a:tabLst>
                <a:tab pos="814070" algn="l"/>
              </a:tabLst>
            </a:pPr>
            <a:r>
              <a:rPr lang="en-US" altLang="en-US" dirty="0"/>
              <a:t>	      into the </a:t>
            </a:r>
            <a:r>
              <a:rPr lang="en-US" altLang="en-US" i="1" dirty="0"/>
              <a:t>instructor</a:t>
            </a:r>
            <a:r>
              <a:rPr lang="en-US" altLang="en-US" dirty="0"/>
              <a:t> relation</a:t>
            </a:r>
            <a:endParaRPr lang="en-US" altLang="en-US" dirty="0"/>
          </a:p>
          <a:p>
            <a:pPr>
              <a:buNone/>
              <a:tabLst>
                <a:tab pos="814070" algn="l"/>
              </a:tabLst>
            </a:pPr>
            <a:endParaRPr lang="en-US" alt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endParaRPr lang="en-US" dirty="0">
              <a:ea typeface="+mj-ea"/>
            </a:endParaRP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endParaRPr lang="en-US" altLang="en-US" dirty="0"/>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endParaRPr lang="en-US" altLang="en-US" i="1" dirty="0">
              <a:sym typeface="Symbol" panose="05050102010706020507" pitchFamily="18" charset="2"/>
            </a:endParaRP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endParaRPr lang="en-US" altLang="en-US" dirty="0">
              <a:sym typeface="Symbol" panose="05050102010706020507" pitchFamily="18" charset="2"/>
            </a:endParaRPr>
          </a:p>
          <a:p>
            <a:r>
              <a:rPr lang="en-US" altLang="en-US" dirty="0">
                <a:sym typeface="Symbol" panose="05050102010706020507" pitchFamily="18" charset="2"/>
              </a:rPr>
              <a:t>Issues</a:t>
            </a:r>
            <a:endParaRPr lang="en-US" altLang="en-US" dirty="0">
              <a:sym typeface="Symbol" panose="05050102010706020507" pitchFamily="18" charset="2"/>
            </a:endParaRPr>
          </a:p>
          <a:p>
            <a:pPr lvl="1"/>
            <a:r>
              <a:rPr lang="en-US" altLang="en-US" dirty="0"/>
              <a:t>Which department, if multiple departments in Taylor?</a:t>
            </a:r>
            <a:endParaRPr lang="en-US" altLang="en-US" dirty="0"/>
          </a:p>
          <a:p>
            <a:pPr lvl="1"/>
            <a:r>
              <a:rPr lang="en-US" altLang="en-US" dirty="0"/>
              <a:t>What if no department is in Taylor?</a:t>
            </a:r>
            <a:endParaRPr lang="en-US" alt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endParaRPr lang="en-US" dirty="0">
              <a:ea typeface="+mj-ea"/>
            </a:endParaRP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endParaRPr lang="en-US" altLang="en-US" dirty="0"/>
          </a:p>
          <a:p>
            <a:r>
              <a:rPr lang="en-US" altLang="en-US" dirty="0"/>
              <a:t>What happens if we insert </a:t>
            </a:r>
            <a:endParaRPr lang="en-US" altLang="en-US" dirty="0"/>
          </a:p>
          <a:p>
            <a:pPr>
              <a:buNone/>
            </a:pPr>
            <a:r>
              <a:rPr lang="en-US" altLang="en-US" dirty="0"/>
              <a:t>           ('25566', 'Brown', 'Biology', 100000)</a:t>
            </a:r>
            <a:endParaRPr lang="en-US" altLang="en-US" dirty="0"/>
          </a:p>
          <a:p>
            <a:pPr>
              <a:buNone/>
            </a:pPr>
            <a:r>
              <a:rPr lang="en-US" altLang="en-US" dirty="0"/>
              <a:t>       into </a:t>
            </a:r>
            <a:r>
              <a:rPr lang="en-US" altLang="en-US" i="1" dirty="0" err="1"/>
              <a:t>history_instructors</a:t>
            </a:r>
            <a:r>
              <a:rPr lang="en-US" altLang="en-US" i="1" dirty="0"/>
              <a:t>?</a:t>
            </a: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endParaRPr lang="en-US" dirty="0">
              <a:ea typeface="+mj-ea"/>
            </a:endParaRP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endParaRPr lang="en-US" altLang="en-US" dirty="0"/>
          </a:p>
          <a:p>
            <a:pPr lvl="1"/>
            <a:r>
              <a:rPr lang="en-US" altLang="en-US" dirty="0"/>
              <a:t>The </a:t>
            </a:r>
            <a:r>
              <a:rPr lang="en-US" altLang="en-US" b="1" dirty="0"/>
              <a:t>from </a:t>
            </a:r>
            <a:r>
              <a:rPr lang="en-US" altLang="en-US" dirty="0"/>
              <a:t>clause has only one database relation.</a:t>
            </a:r>
            <a:endParaRPr lang="en-US" altLang="en-US" dirty="0"/>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endParaRPr lang="en-US" altLang="en-US" dirty="0"/>
          </a:p>
          <a:p>
            <a:pPr lvl="1"/>
            <a:r>
              <a:rPr lang="en-US" altLang="en-US" dirty="0"/>
              <a:t>Any attribute not listed in the </a:t>
            </a:r>
            <a:r>
              <a:rPr lang="en-US" altLang="en-US" b="1" dirty="0"/>
              <a:t>select </a:t>
            </a:r>
            <a:r>
              <a:rPr lang="en-US" altLang="en-US" dirty="0"/>
              <a:t>clause can be set to null</a:t>
            </a:r>
            <a:endParaRPr lang="en-US" altLang="en-US" dirty="0"/>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endParaRPr lang="en-US" altLang="en-US" dirty="0"/>
          </a:p>
          <a:p>
            <a:pPr lvl="1"/>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Codd’s Rules</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4495800" cy="4038600"/>
          </a:xfrm>
        </p:spPr>
        <p:txBody>
          <a:bodyPr/>
          <a:lstStyle/>
          <a:p>
            <a:pPr marL="0" indent="0">
              <a:buNone/>
            </a:pPr>
            <a:r>
              <a:rPr lang="en-US" sz="1300" dirty="0"/>
              <a:t>Rule 1: Information Rule</a:t>
            </a:r>
            <a:endParaRPr lang="en-US" sz="1300" dirty="0"/>
          </a:p>
          <a:p>
            <a:pPr marL="0" indent="0">
              <a:buNone/>
            </a:pPr>
            <a:r>
              <a:rPr lang="en-US" sz="1300" dirty="0"/>
              <a:t>The data stored in a database, may it be user data or metadata, must be a value of some table cell. Everything in a database must be stored in a table format.</a:t>
            </a:r>
            <a:endParaRPr lang="en-US" sz="1300" dirty="0"/>
          </a:p>
          <a:p>
            <a:pPr marL="0" indent="0">
              <a:buNone/>
            </a:pPr>
            <a:endParaRPr lang="en-US" sz="1300" dirty="0"/>
          </a:p>
          <a:p>
            <a:pPr marL="0" indent="0">
              <a:buNone/>
            </a:pPr>
            <a:r>
              <a:rPr lang="en-US" sz="1300" dirty="0"/>
              <a:t>Rule 2: Guaranteed Access Rule</a:t>
            </a:r>
            <a:endParaRPr lang="en-US" sz="1300" dirty="0"/>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endParaRPr lang="en-US" sz="1300" dirty="0"/>
          </a:p>
          <a:p>
            <a:pPr marL="0" indent="0">
              <a:buNone/>
            </a:pPr>
            <a:endParaRPr lang="en-US" sz="1300" dirty="0"/>
          </a:p>
          <a:p>
            <a:pPr marL="0" indent="0">
              <a:buNone/>
            </a:pPr>
            <a:r>
              <a:rPr lang="en-US" sz="1300" b="1" dirty="0"/>
              <a:t>Rule 3: Systematic Treatment of NULL Values</a:t>
            </a:r>
            <a:endParaRPr lang="en-US" sz="1300" b="1" dirty="0"/>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endParaRPr lang="en-US" sz="1300" b="1" dirty="0"/>
          </a:p>
        </p:txBody>
      </p:sp>
      <p:sp>
        <p:nvSpPr>
          <p:cNvPr id="2" name="Title 1"/>
          <p:cNvSpPr>
            <a:spLocks noGrp="1"/>
          </p:cNvSpPr>
          <p:nvPr>
            <p:ph type="title"/>
          </p:nvPr>
        </p:nvSpPr>
        <p:spPr/>
        <p:txBody>
          <a:bodyPr/>
          <a:lstStyle/>
          <a:p>
            <a:r>
              <a:rPr lang="en-US" dirty="0"/>
              <a:t>Codd’s 12 Rules</a:t>
            </a:r>
            <a:endParaRPr lang="en-US" dirty="0"/>
          </a:p>
        </p:txBody>
      </p:sp>
      <p:sp>
        <p:nvSpPr>
          <p:cNvPr id="4" name="Content Placeholder 3"/>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endParaRPr lang="en-US" sz="1300" b="1" dirty="0"/>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endParaRPr lang="en-US" sz="1300" b="1" dirty="0"/>
          </a:p>
          <a:p>
            <a:pPr marL="0" indent="0">
              <a:buNone/>
            </a:pPr>
            <a:endParaRPr lang="en-US" sz="1300" dirty="0"/>
          </a:p>
          <a:p>
            <a:pPr marL="0" indent="0">
              <a:buNone/>
            </a:pPr>
            <a:r>
              <a:rPr lang="en-US" sz="1300" dirty="0"/>
              <a:t>Rule 5: Comprehensive Data Sub-Language Rule</a:t>
            </a:r>
            <a:endParaRPr lang="en-US" sz="1300" dirty="0"/>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endParaRPr lang="en-US" sz="1300" dirty="0"/>
          </a:p>
          <a:p>
            <a:pPr marL="0" indent="0">
              <a:buNone/>
            </a:pPr>
            <a:endParaRPr lang="en-US" sz="1300" dirty="0"/>
          </a:p>
          <a:p>
            <a:pPr marL="0" indent="0">
              <a:buNone/>
            </a:pPr>
            <a:r>
              <a:rPr lang="en-US" sz="1300" dirty="0"/>
              <a:t>Rule 6: View Updating Rule</a:t>
            </a:r>
            <a:endParaRPr lang="en-US" sz="1300" dirty="0"/>
          </a:p>
          <a:p>
            <a:pPr marL="0" indent="0">
              <a:buNone/>
            </a:pPr>
            <a:r>
              <a:rPr lang="en-US" sz="1300" dirty="0"/>
              <a:t>All the views of a database, which can theoretically be updated, must also be updatable by the system.</a:t>
            </a:r>
            <a:endParaRPr lang="en-US" sz="1300" dirty="0"/>
          </a:p>
          <a:p>
            <a:pPr marL="0" indent="0">
              <a:buNone/>
            </a:pPr>
            <a:endParaRPr lang="en-US" sz="1300" dirty="0"/>
          </a:p>
          <a:p>
            <a:pPr marL="0" indent="0">
              <a:buNone/>
            </a:pPr>
            <a:endParaRPr lang="en-US" sz="1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endParaRPr lang="en-US" sz="1300" dirty="0"/>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endParaRPr lang="en-US" sz="1300" dirty="0"/>
          </a:p>
          <a:p>
            <a:pPr marL="0" indent="0">
              <a:buNone/>
            </a:pPr>
            <a:endParaRPr lang="en-US" sz="1300" dirty="0"/>
          </a:p>
          <a:p>
            <a:pPr marL="0" indent="0">
              <a:buNone/>
            </a:pPr>
            <a:r>
              <a:rPr lang="en-US" sz="1300" dirty="0"/>
              <a:t>Rule 8: Physical Data Independence</a:t>
            </a:r>
            <a:endParaRPr lang="en-US" sz="1300" dirty="0"/>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endParaRPr lang="en-US" sz="1300" dirty="0"/>
          </a:p>
          <a:p>
            <a:pPr marL="0" indent="0">
              <a:buNone/>
            </a:pPr>
            <a:endParaRPr lang="en-US" sz="1300" dirty="0"/>
          </a:p>
          <a:p>
            <a:pPr marL="0" indent="0">
              <a:buNone/>
            </a:pPr>
            <a:r>
              <a:rPr lang="en-US" sz="1300" dirty="0"/>
              <a:t>Rule 9: Logical Data Independence</a:t>
            </a:r>
            <a:endParaRPr lang="en-US" sz="1300" dirty="0"/>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endParaRPr lang="en-US" sz="1300" dirty="0"/>
          </a:p>
          <a:p>
            <a:pPr marL="0" indent="0">
              <a:buNone/>
            </a:pPr>
            <a:endParaRPr lang="en-US" sz="1300" dirty="0"/>
          </a:p>
        </p:txBody>
      </p:sp>
      <p:sp>
        <p:nvSpPr>
          <p:cNvPr id="2" name="Title 1"/>
          <p:cNvSpPr>
            <a:spLocks noGrp="1"/>
          </p:cNvSpPr>
          <p:nvPr>
            <p:ph type="title"/>
          </p:nvPr>
        </p:nvSpPr>
        <p:spPr/>
        <p:txBody>
          <a:bodyPr/>
          <a:lstStyle/>
          <a:p>
            <a:r>
              <a:rPr lang="en-US" dirty="0"/>
              <a:t>Codd’s 12 Rules</a:t>
            </a:r>
            <a:endParaRPr lang="en-US" dirty="0"/>
          </a:p>
        </p:txBody>
      </p:sp>
      <p:sp>
        <p:nvSpPr>
          <p:cNvPr id="4" name="Content Placeholder 3"/>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endParaRPr lang="en-US" sz="1300" dirty="0"/>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endParaRPr lang="en-US" sz="1300" dirty="0"/>
          </a:p>
          <a:p>
            <a:pPr marL="0" indent="0">
              <a:buNone/>
            </a:pPr>
            <a:endParaRPr lang="en-US" sz="1300" dirty="0"/>
          </a:p>
          <a:p>
            <a:pPr marL="0" indent="0">
              <a:buNone/>
            </a:pPr>
            <a:r>
              <a:rPr lang="en-US" sz="1300" dirty="0"/>
              <a:t>Rule 11: Distribution Independence</a:t>
            </a:r>
            <a:endParaRPr lang="en-US" sz="1300" dirty="0"/>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endParaRPr lang="en-US" sz="1300" dirty="0"/>
          </a:p>
          <a:p>
            <a:pPr marL="0" indent="0">
              <a:buNone/>
            </a:pPr>
            <a:endParaRPr lang="en-US" sz="1300" dirty="0"/>
          </a:p>
          <a:p>
            <a:pPr marL="0" indent="0">
              <a:buNone/>
            </a:pPr>
            <a:r>
              <a:rPr lang="en-US" sz="1300" dirty="0"/>
              <a:t>Rule 12: Non-Subversion Rule</a:t>
            </a:r>
            <a:endParaRPr lang="en-US" sz="1300" dirty="0"/>
          </a:p>
          <a:p>
            <a:pPr marL="0" indent="0">
              <a:buNone/>
            </a:pPr>
            <a:r>
              <a:rPr lang="en-US" sz="1300" dirty="0"/>
              <a:t>If a system has an interface that provides access to low-level records, then the interface must not be able to subvert the system and bypass security and integrity constraints.</a:t>
            </a:r>
            <a:endParaRPr lang="en-US" sz="1300" dirty="0"/>
          </a:p>
          <a:p>
            <a:pPr marL="0" indent="0">
              <a:buNone/>
            </a:pPr>
            <a:endParaRPr lang="en-US" sz="13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endParaRPr lang="en-US" dirty="0"/>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endParaRPr lang="en-US" dirty="0"/>
          </a:p>
          <a:p>
            <a:pPr lvl="1"/>
            <a:endParaRPr lang="en-US" dirty="0"/>
          </a:p>
          <a:p>
            <a:r>
              <a:rPr lang="en-US" dirty="0"/>
              <a:t>Sometimes programmers and database designers are tempted to use “special values” to indicate unknow, missing or inapplicable values.</a:t>
            </a:r>
            <a:endParaRPr lang="en-US" dirty="0"/>
          </a:p>
          <a:p>
            <a:pPr lvl="1"/>
            <a:r>
              <a:rPr lang="en-US" dirty="0"/>
              <a:t>String: “”, “NA”,  “UNKNOWN”, ...</a:t>
            </a:r>
            <a:endParaRPr lang="en-US" dirty="0"/>
          </a:p>
          <a:p>
            <a:pPr lvl="1"/>
            <a:r>
              <a:rPr lang="en-US" dirty="0"/>
              <a:t>Numbers: -1, 0, -9999</a:t>
            </a:r>
            <a:endParaRPr lang="en-US" dirty="0"/>
          </a:p>
          <a:p>
            <a:pPr lvl="1"/>
            <a:endParaRPr lang="en-US" dirty="0"/>
          </a:p>
          <a:p>
            <a:r>
              <a:rPr lang="en-US" dirty="0"/>
              <a:t>Indicators can cause confusion because you have to carefully code some SQL statements to the specific, varying choices programmers made.</a:t>
            </a:r>
            <a:endParaRPr lang="en-US" dirty="0"/>
          </a:p>
        </p:txBody>
      </p:sp>
      <p:sp>
        <p:nvSpPr>
          <p:cNvPr id="3" name="Title 2"/>
          <p:cNvSpPr>
            <a:spLocks noGrp="1"/>
          </p:cNvSpPr>
          <p:nvPr>
            <p:ph type="title"/>
          </p:nvPr>
        </p:nvSpPr>
        <p:spPr/>
        <p:txBody>
          <a:bodyPr/>
          <a:lstStyle/>
          <a:p>
            <a:r>
              <a:rPr lang="en-US" dirty="0"/>
              <a:t>Codd’s 12 Rules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713630" y="518845"/>
            <a:ext cx="5257800" cy="1664550"/>
          </a:xfrm>
        </p:spPr>
        <p:txBody>
          <a:bodyPr/>
          <a:lstStyle/>
          <a:p>
            <a:pPr marL="0" indent="0">
              <a:buNone/>
            </a:pPr>
            <a:r>
              <a:rPr lang="en-US" sz="1600" dirty="0"/>
              <a:t>Without NULL, to get a correct answer:</a:t>
            </a:r>
            <a:endParaRPr lang="en-US" sz="1600" dirty="0"/>
          </a:p>
          <a:p>
            <a:r>
              <a:rPr lang="en-US" sz="1600" dirty="0"/>
              <a:t>I must understand the domain to determine “unknown” values or know what choice a developer made.</a:t>
            </a:r>
            <a:endParaRPr lang="en-US" sz="1600" dirty="0"/>
          </a:p>
          <a:p>
            <a:r>
              <a:rPr lang="en-US" sz="1600" dirty="0"/>
              <a:t>Explicitly include “where weight != 0” in all statements.</a:t>
            </a:r>
            <a:endParaRPr lang="en-US" sz="1600" dirty="0"/>
          </a:p>
          <a:p>
            <a:r>
              <a:rPr lang="en-US" sz="1600" dirty="0"/>
              <a:t>And this varies from column to column, table to table,</a:t>
            </a:r>
            <a:br>
              <a:rPr lang="en-US" sz="1600" dirty="0"/>
            </a:br>
            <a:r>
              <a:rPr lang="en-US" sz="1600" dirty="0"/>
              <a:t>schema to schema, etc.</a:t>
            </a:r>
            <a:endParaRPr lang="en-US" sz="1600" dirty="0"/>
          </a:p>
        </p:txBody>
      </p:sp>
      <p:sp>
        <p:nvSpPr>
          <p:cNvPr id="3" name="Title 2"/>
          <p:cNvSpPr>
            <a:spLocks noGrp="1"/>
          </p:cNvSpPr>
          <p:nvPr>
            <p:ph type="title"/>
          </p:nvPr>
        </p:nvSpPr>
        <p:spPr/>
        <p:txBody>
          <a:bodyPr/>
          <a:lstStyle/>
          <a:p>
            <a:r>
              <a:rPr lang="en-US" dirty="0"/>
              <a:t>NULL and Correct Answers</a:t>
            </a:r>
            <a:endParaRPr lang="en-US" dirty="0"/>
          </a:p>
        </p:txBody>
      </p:sp>
      <p:pic>
        <p:nvPicPr>
          <p:cNvPr id="4" name="Picture 3"/>
          <p:cNvPicPr>
            <a:picLocks noChangeAspect="1"/>
          </p:cNvPicPr>
          <p:nvPr/>
        </p:nvPicPr>
        <p:blipFill>
          <a:blip r:embed="rId1"/>
          <a:stretch>
            <a:fillRect/>
          </a:stretch>
        </p:blipFill>
        <p:spPr>
          <a:xfrm>
            <a:off x="172570" y="590550"/>
            <a:ext cx="3377483" cy="2700830"/>
          </a:xfrm>
          <a:prstGeom prst="rect">
            <a:avLst/>
          </a:prstGeom>
        </p:spPr>
      </p:pic>
      <p:pic>
        <p:nvPicPr>
          <p:cNvPr id="5" name="Picture 4"/>
          <p:cNvPicPr>
            <a:picLocks noChangeAspect="1"/>
          </p:cNvPicPr>
          <p:nvPr/>
        </p:nvPicPr>
        <p:blipFill>
          <a:blip r:embed="rId2"/>
          <a:stretch>
            <a:fillRect/>
          </a:stretch>
        </p:blipFill>
        <p:spPr>
          <a:xfrm>
            <a:off x="2698349" y="2257922"/>
            <a:ext cx="5791200" cy="2359378"/>
          </a:xfrm>
          <a:prstGeom prst="rect">
            <a:avLst/>
          </a:prstGeom>
        </p:spPr>
      </p:pic>
      <p:sp>
        <p:nvSpPr>
          <p:cNvPr id="2" name="Rounded Rectangle 1"/>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More Relational Algebra</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1"/>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2"/>
              </a:rPr>
              <a:t>https://en.wikipedia.org/wiki/Database_catalog</a:t>
            </a:r>
            <a:r>
              <a:rPr lang="en-US" sz="1600" dirty="0"/>
              <a:t>)</a:t>
            </a:r>
            <a:br>
              <a:rPr lang="en-US" sz="1600" dirty="0"/>
            </a:br>
            <a:endParaRPr lang="en-US" sz="1600" dirty="0"/>
          </a:p>
          <a:p>
            <a:r>
              <a:rPr lang="en-US" sz="1600" dirty="0"/>
              <a:t>Codd’s Rule 4: Dynamic online catalog based on the relational model:</a:t>
            </a:r>
            <a:endParaRPr lang="en-US" sz="1600" dirty="0"/>
          </a:p>
          <a:p>
            <a:pPr lvl="1"/>
            <a:r>
              <a:rPr lang="en-US" sz="1400" dirty="0"/>
              <a:t>The data base description is represented at the logical level in the same way as ordinary data, so that authorized users can apply the same relational language to its interrogation as they apply to the regular data.</a:t>
            </a:r>
            <a:endParaRPr lang="en-US" sz="1400" dirty="0"/>
          </a:p>
          <a:p>
            <a:endParaRPr lang="en-US" sz="1600" dirty="0"/>
          </a:p>
        </p:txBody>
      </p:sp>
      <p:sp>
        <p:nvSpPr>
          <p:cNvPr id="3" name="Title 2"/>
          <p:cNvSpPr>
            <a:spLocks noGrp="1"/>
          </p:cNvSpPr>
          <p:nvPr>
            <p:ph type="title"/>
          </p:nvPr>
        </p:nvSpPr>
        <p:spPr/>
        <p:txBody>
          <a:bodyPr/>
          <a:lstStyle/>
          <a:p>
            <a:r>
              <a:rPr lang="en-US" dirty="0"/>
              <a:t>Metadata and Catalog</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endParaRPr lang="en-US" altLang="en-US" dirty="0">
              <a:effectLst/>
            </a:endParaRPr>
          </a:p>
        </p:txBody>
      </p:sp>
      <p:sp>
        <p:nvSpPr>
          <p:cNvPr id="29698" name="Rectangle 3"/>
          <p:cNvSpPr>
            <a:spLocks noGrp="1" noChangeArrowheads="1"/>
          </p:cNvSpPr>
          <p:nvPr>
            <p:ph idx="1"/>
          </p:nvPr>
        </p:nvSpPr>
        <p:spPr>
          <a:xfrm>
            <a:off x="457200" y="830207"/>
            <a:ext cx="8381999" cy="3677840"/>
          </a:xfrm>
        </p:spPr>
        <p:txBody>
          <a:bodyPr/>
          <a:lstStyle/>
          <a:p>
            <a:r>
              <a:rPr lang="en-US" altLang="en-US" sz="1600" dirty="0"/>
              <a:t>Specification notation for defining the database schema</a:t>
            </a:r>
            <a:endParaRPr lang="en-US" altLang="en-US" sz="1600" dirty="0"/>
          </a:p>
          <a:p>
            <a:pPr lvl="1">
              <a:buFont typeface="Monotype Sorts" pitchFamily="-65" charset="2"/>
              <a:buNone/>
            </a:pPr>
            <a:r>
              <a:rPr lang="en-US" altLang="en-US" sz="1400" dirty="0"/>
              <a:t>Example:	</a:t>
            </a:r>
            <a:r>
              <a:rPr lang="en-US" altLang="en-US" sz="1400" b="1" dirty="0"/>
              <a:t>create table</a:t>
            </a:r>
            <a:r>
              <a:rPr lang="en-US" altLang="en-US" sz="1400" dirty="0"/>
              <a:t> </a:t>
            </a:r>
            <a:r>
              <a:rPr lang="en-US" altLang="en-US" sz="1400" i="1" dirty="0"/>
              <a:t>instructor</a:t>
            </a:r>
            <a:r>
              <a:rPr lang="en-US" altLang="en-US" sz="1400" dirty="0"/>
              <a:t> (</a:t>
            </a:r>
            <a:br>
              <a:rPr lang="en-US" altLang="en-US" sz="1400" dirty="0"/>
            </a:br>
            <a:r>
              <a:rPr lang="en-US" altLang="en-US" sz="1400" dirty="0"/>
              <a:t>                             </a:t>
            </a:r>
            <a:r>
              <a:rPr lang="en-US" altLang="en-US" sz="1400" i="1" dirty="0"/>
              <a:t>ID</a:t>
            </a:r>
            <a:r>
              <a:rPr lang="en-US" altLang="en-US" sz="1400" dirty="0"/>
              <a:t>                </a:t>
            </a:r>
            <a:r>
              <a:rPr lang="en-US" altLang="en-US" sz="1400" b="1" dirty="0"/>
              <a:t>char</a:t>
            </a:r>
            <a:r>
              <a:rPr lang="en-US" altLang="en-US" sz="1400" dirty="0"/>
              <a:t>(5),</a:t>
            </a:r>
            <a:br>
              <a:rPr lang="en-US" altLang="en-US" sz="1400" dirty="0"/>
            </a:br>
            <a:r>
              <a:rPr lang="en-US" altLang="en-US" sz="1400" dirty="0"/>
              <a:t>                             </a:t>
            </a:r>
            <a:r>
              <a:rPr lang="en-US" altLang="en-US" sz="1400" i="1" dirty="0"/>
              <a:t>name           </a:t>
            </a:r>
            <a:r>
              <a:rPr lang="en-US" altLang="en-US" sz="1400" b="1" dirty="0"/>
              <a:t>varchar</a:t>
            </a:r>
            <a:r>
              <a:rPr lang="en-US" altLang="en-US" sz="1400" dirty="0"/>
              <a:t>(20)</a:t>
            </a:r>
            <a:r>
              <a:rPr lang="en-US" altLang="en-US" sz="1400" b="1" dirty="0"/>
              <a:t>,</a:t>
            </a:r>
            <a:br>
              <a:rPr lang="en-US" altLang="en-US" sz="1400" b="1" i="1" dirty="0"/>
            </a:br>
            <a:r>
              <a:rPr lang="en-US" altLang="en-US" sz="1400" b="1" i="1" dirty="0"/>
              <a:t>                             </a:t>
            </a:r>
            <a:r>
              <a:rPr lang="en-US" altLang="en-US" sz="1400" i="1" dirty="0" err="1"/>
              <a:t>dept_name</a:t>
            </a:r>
            <a:r>
              <a:rPr lang="en-US" altLang="en-US" sz="1400" i="1" dirty="0"/>
              <a:t>  </a:t>
            </a:r>
            <a:r>
              <a:rPr lang="en-US" altLang="en-US" sz="1400" b="1" dirty="0"/>
              <a:t>varchar</a:t>
            </a:r>
            <a:r>
              <a:rPr lang="en-US" altLang="en-US" sz="1400" dirty="0"/>
              <a:t>(20),</a:t>
            </a:r>
            <a:br>
              <a:rPr lang="en-US" altLang="en-US" sz="1400" dirty="0"/>
            </a:br>
            <a:r>
              <a:rPr lang="en-US" altLang="en-US" sz="1400" dirty="0"/>
              <a:t>                             </a:t>
            </a:r>
            <a:r>
              <a:rPr lang="en-US" altLang="en-US" sz="1400" i="1" dirty="0"/>
              <a:t>salary</a:t>
            </a:r>
            <a:r>
              <a:rPr lang="en-US" altLang="en-US" sz="1400" dirty="0"/>
              <a:t>           </a:t>
            </a:r>
            <a:r>
              <a:rPr lang="en-US" altLang="en-US" sz="1400" b="1" dirty="0"/>
              <a:t>numeric</a:t>
            </a:r>
            <a:r>
              <a:rPr lang="en-US" altLang="en-US" sz="1400" dirty="0"/>
              <a:t>(8,2))</a:t>
            </a:r>
            <a:endParaRPr lang="en-US" altLang="en-US" sz="1400" dirty="0"/>
          </a:p>
          <a:p>
            <a:r>
              <a:rPr lang="en-US" altLang="en-US" sz="1600" dirty="0"/>
              <a:t>DDL compiler generates a set of table templates stored in a </a:t>
            </a:r>
            <a:r>
              <a:rPr lang="en-US" altLang="en-US" sz="1600" b="1" i="1" dirty="0">
                <a:solidFill>
                  <a:srgbClr val="002060"/>
                </a:solidFill>
              </a:rPr>
              <a:t>data dictionary</a:t>
            </a:r>
            <a:endParaRPr lang="en-US" altLang="en-US" sz="1600" b="1" i="1" dirty="0">
              <a:solidFill>
                <a:srgbClr val="002060"/>
              </a:solidFill>
            </a:endParaRPr>
          </a:p>
          <a:p>
            <a:r>
              <a:rPr lang="en-US" altLang="en-US" sz="1600" dirty="0"/>
              <a:t>Data dictionary contains metadata (i.e., data about data)</a:t>
            </a:r>
            <a:endParaRPr lang="en-US" altLang="en-US" sz="1600" dirty="0"/>
          </a:p>
          <a:p>
            <a:pPr lvl="1"/>
            <a:r>
              <a:rPr lang="en-US" altLang="en-US" sz="1400" dirty="0"/>
              <a:t>Database schema </a:t>
            </a:r>
            <a:endParaRPr lang="en-US" altLang="en-US" sz="1400" dirty="0"/>
          </a:p>
          <a:p>
            <a:pPr lvl="1"/>
            <a:r>
              <a:rPr lang="en-US" altLang="en-US" sz="1400" dirty="0"/>
              <a:t>Integrity constraints</a:t>
            </a:r>
            <a:endParaRPr lang="en-US" altLang="en-US" sz="1400" dirty="0"/>
          </a:p>
          <a:p>
            <a:pPr lvl="2"/>
            <a:r>
              <a:rPr lang="en-US" altLang="en-US" sz="1200" dirty="0"/>
              <a:t>Primary key (ID uniquely identifies instructors)</a:t>
            </a:r>
            <a:endParaRPr lang="en-US" altLang="en-US" sz="1200" dirty="0"/>
          </a:p>
          <a:p>
            <a:pPr lvl="1"/>
            <a:r>
              <a:rPr lang="en-US" altLang="en-US" sz="1400" dirty="0"/>
              <a:t>Authorization</a:t>
            </a:r>
            <a:endParaRPr lang="en-US" altLang="en-US" sz="1400" dirty="0"/>
          </a:p>
          <a:p>
            <a:pPr lvl="2"/>
            <a:r>
              <a:rPr lang="en-US" altLang="en-US" sz="1200" dirty="0"/>
              <a:t>Who can access what</a:t>
            </a:r>
            <a:endParaRPr lang="en-US" alt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endParaRPr lang="en-US" altLang="en-US">
              <a:effectLst>
                <a:outerShdw blurRad="38100" dist="38100" dir="2700000" algn="tl">
                  <a:srgbClr val="C0C0C0"/>
                </a:outerShdw>
              </a:effectLst>
            </a:endParaRPr>
          </a:p>
        </p:txBody>
      </p:sp>
      <p:sp>
        <p:nvSpPr>
          <p:cNvPr id="102403" name="Rectangle 3"/>
          <p:cNvSpPr>
            <a:spLocks noGrp="1" noChangeArrowheads="1"/>
          </p:cNvSpPr>
          <p:nvPr>
            <p:ph type="body" idx="1"/>
          </p:nvPr>
        </p:nvSpPr>
        <p:spPr>
          <a:xfrm>
            <a:off x="762000" y="1334691"/>
            <a:ext cx="8229600" cy="3395663"/>
          </a:xfrm>
        </p:spPr>
        <p:txBody>
          <a:bodyPr/>
          <a:lstStyle/>
          <a:p>
            <a:pPr>
              <a:lnSpc>
                <a:spcPct val="90000"/>
              </a:lnSpc>
            </a:pPr>
            <a:r>
              <a:rPr lang="en-US" altLang="en-US" sz="1600" dirty="0"/>
              <a:t>Information about relations</a:t>
            </a:r>
            <a:endParaRPr lang="en-US" altLang="en-US" sz="1600" dirty="0"/>
          </a:p>
          <a:p>
            <a:pPr lvl="1">
              <a:lnSpc>
                <a:spcPct val="90000"/>
              </a:lnSpc>
            </a:pPr>
            <a:r>
              <a:rPr lang="en-US" altLang="en-US" sz="1400" dirty="0"/>
              <a:t>names of relations</a:t>
            </a:r>
            <a:endParaRPr lang="en-US" altLang="en-US" sz="1400" dirty="0"/>
          </a:p>
          <a:p>
            <a:pPr lvl="1">
              <a:lnSpc>
                <a:spcPct val="90000"/>
              </a:lnSpc>
            </a:pPr>
            <a:r>
              <a:rPr lang="en-US" altLang="en-US" sz="1400" dirty="0"/>
              <a:t>names, types and lengths of attributes of each relation</a:t>
            </a:r>
            <a:endParaRPr lang="en-US" altLang="en-US" sz="1400" dirty="0"/>
          </a:p>
          <a:p>
            <a:pPr lvl="1">
              <a:lnSpc>
                <a:spcPct val="90000"/>
              </a:lnSpc>
            </a:pPr>
            <a:r>
              <a:rPr lang="en-US" altLang="en-US" sz="1400" dirty="0"/>
              <a:t>names and definitions of views</a:t>
            </a:r>
            <a:endParaRPr lang="en-US" altLang="en-US" sz="1400" dirty="0"/>
          </a:p>
          <a:p>
            <a:pPr lvl="1">
              <a:lnSpc>
                <a:spcPct val="90000"/>
              </a:lnSpc>
            </a:pPr>
            <a:r>
              <a:rPr lang="en-US" altLang="en-US" sz="1400" dirty="0"/>
              <a:t>integrity constraints</a:t>
            </a:r>
            <a:endParaRPr lang="en-US" altLang="en-US" sz="1400" dirty="0"/>
          </a:p>
          <a:p>
            <a:pPr>
              <a:lnSpc>
                <a:spcPct val="90000"/>
              </a:lnSpc>
            </a:pPr>
            <a:r>
              <a:rPr lang="en-US" altLang="en-US" sz="1600" dirty="0"/>
              <a:t>User and accounting information, including passwords</a:t>
            </a:r>
            <a:endParaRPr lang="en-US" altLang="en-US" sz="1600" dirty="0"/>
          </a:p>
          <a:p>
            <a:pPr>
              <a:lnSpc>
                <a:spcPct val="90000"/>
              </a:lnSpc>
            </a:pPr>
            <a:r>
              <a:rPr lang="en-US" altLang="en-US" sz="1600" dirty="0"/>
              <a:t>Statistical and descriptive data</a:t>
            </a:r>
            <a:endParaRPr lang="en-US" altLang="en-US" sz="1600" dirty="0"/>
          </a:p>
          <a:p>
            <a:pPr lvl="1">
              <a:lnSpc>
                <a:spcPct val="90000"/>
              </a:lnSpc>
            </a:pPr>
            <a:r>
              <a:rPr lang="en-US" altLang="en-US" sz="1400" dirty="0"/>
              <a:t>number of tuples in each relation</a:t>
            </a:r>
            <a:endParaRPr lang="en-US" altLang="en-US" sz="1400" dirty="0"/>
          </a:p>
          <a:p>
            <a:pPr>
              <a:lnSpc>
                <a:spcPct val="90000"/>
              </a:lnSpc>
            </a:pPr>
            <a:r>
              <a:rPr lang="en-US" altLang="en-US" sz="1600" dirty="0"/>
              <a:t>Physical file organization information</a:t>
            </a:r>
            <a:endParaRPr lang="en-US" altLang="en-US" sz="1600" dirty="0"/>
          </a:p>
          <a:p>
            <a:pPr lvl="1">
              <a:lnSpc>
                <a:spcPct val="90000"/>
              </a:lnSpc>
            </a:pPr>
            <a:r>
              <a:rPr lang="en-US" altLang="en-US" sz="1400" dirty="0"/>
              <a:t>How relation is stored (sequential/hash/…)</a:t>
            </a:r>
            <a:endParaRPr lang="en-US" altLang="en-US" sz="1400" dirty="0"/>
          </a:p>
          <a:p>
            <a:pPr lvl="1">
              <a:lnSpc>
                <a:spcPct val="90000"/>
              </a:lnSpc>
            </a:pPr>
            <a:r>
              <a:rPr lang="en-US" altLang="en-US" sz="1400" dirty="0"/>
              <a:t>Physical location of relation </a:t>
            </a:r>
            <a:endParaRPr lang="en-US" altLang="en-US" sz="1400" dirty="0"/>
          </a:p>
          <a:p>
            <a:pPr>
              <a:lnSpc>
                <a:spcPct val="90000"/>
              </a:lnSpc>
            </a:pPr>
            <a:r>
              <a:rPr lang="en-US" altLang="en-US" sz="1600" dirty="0"/>
              <a:t>Information about indices (Chapter 14) </a:t>
            </a:r>
            <a:endParaRPr lang="en-US" altLang="en-US" sz="1600" dirty="0"/>
          </a:p>
        </p:txBody>
      </p:sp>
      <p:sp>
        <p:nvSpPr>
          <p:cNvPr id="102404" name="Text Box 6"/>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charset="0"/>
                <a:ea typeface="MS PGothic" panose="020B060007020508020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charset="0"/>
                <a:ea typeface="MS PGothic" panose="020B060007020508020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charset="0"/>
                <a:ea typeface="MS PGothic" panose="020B060007020508020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charset="0"/>
                <a:ea typeface="MS PGothic" panose="020B0600070205080204" charset="-128"/>
              </a:defRPr>
            </a:lvl4pPr>
            <a:lvl5pPr marL="2057400" indent="-228600">
              <a:spcBef>
                <a:spcPct val="35000"/>
              </a:spcBef>
              <a:buClr>
                <a:schemeClr val="tx2"/>
              </a:buClr>
              <a:buSzPct val="75000"/>
              <a:buChar char="»"/>
              <a:defRPr kumimoji="1">
                <a:solidFill>
                  <a:schemeClr val="tx1"/>
                </a:solidFill>
                <a:latin typeface="Helvetica" charset="0"/>
                <a:ea typeface="MS PGothic" panose="020B060007020508020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charset="0"/>
                <a:ea typeface="MS PGothic" panose="020B060007020508020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charset="0"/>
                <a:ea typeface="MS PGothic" panose="020B060007020508020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charset="0"/>
                <a:ea typeface="MS PGothic" panose="020B060007020508020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charset="0"/>
                <a:ea typeface="MS PGothic" panose="020B060007020508020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defRPr/>
            </a:pP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charset="0"/>
                <a:ea typeface="MS PGothic" panose="020B060007020508020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that is, data about data, such as</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6"/>
          <p:cNvSpPr>
            <a:spLocks noGrp="1" noChangeArrowheads="1"/>
          </p:cNvSpPr>
          <p:nvPr>
            <p:ph idx="1"/>
          </p:nvPr>
        </p:nvSpPr>
        <p:spPr>
          <a:noFill/>
        </p:spPr>
        <p:txBody>
          <a:bodyPr/>
          <a:lstStyle/>
          <a:p>
            <a:r>
              <a:rPr lang="en-US" altLang="en-US" dirty="0"/>
              <a:t>Relational representation on disk</a:t>
            </a:r>
            <a:endParaRPr lang="en-US" altLang="en-US" dirty="0"/>
          </a:p>
          <a:p>
            <a:r>
              <a:rPr lang="en-US" altLang="en-US" dirty="0"/>
              <a:t>Specialized data structures designed for efficient access, in memory</a:t>
            </a:r>
            <a:endParaRPr lang="en-US" altLang="en-US" dirty="0"/>
          </a:p>
        </p:txBody>
      </p:sp>
      <p:sp>
        <p:nvSpPr>
          <p:cNvPr id="104450"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endParaRPr lang="en-US" altLang="en-US" dirty="0">
              <a:effectLst/>
            </a:endParaRPr>
          </a:p>
        </p:txBody>
      </p:sp>
      <p:pic>
        <p:nvPicPr>
          <p:cNvPr id="10445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6600" y="1428750"/>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p:txBody>
          <a:bodyPr/>
          <a:lstStyle/>
          <a:p>
            <a:r>
              <a:rPr lang="en-US" dirty="0"/>
              <a:t>MySQL Catalog (</a:t>
            </a:r>
            <a:r>
              <a:rPr lang="en-US" dirty="0" err="1"/>
              <a:t>Information_Schema</a:t>
            </a:r>
            <a:r>
              <a:rPr lang="en-US" dirty="0"/>
              <a:t>)</a:t>
            </a:r>
            <a:endParaRPr lang="en-US" dirty="0"/>
          </a:p>
        </p:txBody>
      </p:sp>
      <p:pic>
        <p:nvPicPr>
          <p:cNvPr id="9" name="Picture 8"/>
          <p:cNvPicPr>
            <a:picLocks noChangeAspect="1"/>
          </p:cNvPicPr>
          <p:nvPr/>
        </p:nvPicPr>
        <p:blipFill>
          <a:blip r:embed="rId1"/>
          <a:stretch>
            <a:fillRect/>
          </a:stretch>
        </p:blipFill>
        <p:spPr>
          <a:xfrm>
            <a:off x="16727" y="764969"/>
            <a:ext cx="5073434" cy="3613557"/>
          </a:xfrm>
          <a:prstGeom prst="rect">
            <a:avLst/>
          </a:prstGeom>
        </p:spPr>
      </p:pic>
      <p:sp>
        <p:nvSpPr>
          <p:cNvPr id="10" name="Rectangle 9"/>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Some</a:t>
            </a:r>
            <a:r>
              <a:rPr kumimoji="0" lang="en-US" sz="11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 of the MySQL Information Schema Tables:</a:t>
            </a:r>
            <a:endParaRPr kumimoji="0" lang="en-US" sz="11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'ADMINISTRABLE_ROLE_AUTHORIZATIONS'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'APPLICABLE_ROLES'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'CHARACTER_SETS'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'CHECK_CONSTRAINTS'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'COLUMN_PRIVILEGES'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'COLUMN_STATISTICS'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'COLUMNS'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'ENABLED_ROLES'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'ENGINES'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'EVENTS'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'FILES'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'KEY_COLUMN_USAGE'</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'PARAMETERS'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'REFERENTIAL_CONSTRAINTS'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'RESOURCE_GROUPS'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'ROLE_COLUMN_GRANTS'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'ROLE_ROUTINE_GRANTS'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'ROLE_TABLE_GRANTS'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'ROUTINES'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'SCHEMA_PRIVILEGES'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'STATISTICS'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'TABLE_CONSTRAINTS'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'TABLE_PRIVILEGES'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'TABLES'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'TABLESPACES'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'TRIGGERS'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'USER_PRIVILEGES'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'VIEW_ROUTINE_USAGE'</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'VIEW_TABLE_USAGE'</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'VIEWS'</a:t>
            </a:r>
            <a:endParaRPr kumimoji="0" lang="en-US" sz="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
        <p:nvSpPr>
          <p:cNvPr id="11" name="TextBox 10"/>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CREATE and ALTER statements modify the data.</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DBMS reads information:</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Parsing</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Optimizer</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etc.</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Design Patterns and Advanced Concepts</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Some Advanced ER Modeling</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endParaRPr lang="en-US" altLang="en-US">
              <a:effectLst>
                <a:outerShdw blurRad="38100" dist="38100" dir="2700000" algn="tl">
                  <a:srgbClr val="C0C0C0"/>
                </a:outerShdw>
              </a:effectLst>
            </a:endParaRP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endParaRPr lang="en-US" altLang="en-US" dirty="0"/>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endParaRPr lang="en-US" altLang="en-US" dirty="0"/>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endParaRPr lang="en-US" altLang="en-US" dirty="0"/>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endParaRPr lang="en-US" altLang="en-US">
              <a:effectLst>
                <a:outerShdw blurRad="38100" dist="38100" dir="2700000" algn="tl">
                  <a:srgbClr val="C0C0C0"/>
                </a:outerShdw>
              </a:effectLst>
            </a:endParaRP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endParaRPr lang="en-US" altLang="en-US" i="1" dirty="0"/>
          </a:p>
          <a:p>
            <a:pPr lvl="1"/>
            <a:r>
              <a:rPr lang="en-US" altLang="en-US" dirty="0">
                <a:ea typeface="MS PGothic" panose="020B0600070205080204" charset="-128"/>
              </a:rPr>
              <a:t>However, the entity set </a:t>
            </a:r>
            <a:r>
              <a:rPr lang="en-US" altLang="en-US" i="1" dirty="0">
                <a:ea typeface="MS PGothic" panose="020B0600070205080204" charset="-128"/>
              </a:rPr>
              <a:t>section</a:t>
            </a:r>
            <a:r>
              <a:rPr lang="en-US" altLang="en-US" dirty="0">
                <a:ea typeface="MS PGothic" panose="020B0600070205080204" charset="-128"/>
              </a:rPr>
              <a:t> then does not have enough attributes to identify a particular </a:t>
            </a:r>
            <a:r>
              <a:rPr lang="en-US" altLang="en-US" i="1" dirty="0">
                <a:ea typeface="MS PGothic" panose="020B0600070205080204" charset="-128"/>
              </a:rPr>
              <a:t>section</a:t>
            </a:r>
            <a:r>
              <a:rPr lang="en-US" altLang="en-US" dirty="0">
                <a:ea typeface="MS PGothic" panose="020B0600070205080204" charset="-128"/>
              </a:rPr>
              <a:t> entity uniquely</a:t>
            </a:r>
            <a:endParaRPr lang="en-US" altLang="en-US" dirty="0">
              <a:ea typeface="MS PGothic" panose="020B0600070205080204" charset="-128"/>
            </a:endParaRP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endParaRPr lang="en-US" altLang="en-US" dirty="0"/>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endParaRPr lang="en-US" altLang="en-US" dirty="0"/>
          </a:p>
          <a:p>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endParaRPr lang="en-US" altLang="en-US">
              <a:effectLst>
                <a:outerShdw blurRad="38100" dist="38100" dir="2700000" algn="tl">
                  <a:srgbClr val="C0C0C0"/>
                </a:outerShdw>
              </a:effectLst>
            </a:endParaRP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endParaRPr lang="en-US" altLang="en-US" dirty="0">
              <a:solidFill>
                <a:srgbClr val="000099"/>
              </a:solidFill>
            </a:endParaRP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endParaRPr lang="en-US" altLang="en-US" dirty="0"/>
          </a:p>
          <a:p>
            <a:r>
              <a:rPr lang="en-US" altLang="en-US" dirty="0"/>
              <a:t>The identifying entity set is said to </a:t>
            </a:r>
            <a:r>
              <a:rPr lang="en-US" altLang="en-US" b="1" dirty="0">
                <a:solidFill>
                  <a:srgbClr val="002060"/>
                </a:solidFill>
              </a:rPr>
              <a:t>own</a:t>
            </a:r>
            <a:r>
              <a:rPr lang="en-US" altLang="en-US" dirty="0"/>
              <a:t> the weak entity set that it identifies. </a:t>
            </a:r>
            <a:endParaRPr lang="en-US" altLang="en-US" dirty="0"/>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endParaRPr lang="en-US" altLang="en-US" dirty="0"/>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endParaRPr lang="en-US" altLang="en-US"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p:cNvSpPr>
            <a:spLocks noGrp="1"/>
          </p:cNvSpPr>
          <p:nvPr>
            <p:ph type="title"/>
          </p:nvPr>
        </p:nvSpPr>
        <p:spPr/>
        <p:txBody>
          <a:bodyPr/>
          <a:lstStyle/>
          <a:p>
            <a:r>
              <a:rPr lang="en-US" dirty="0"/>
              <a:t>What are all those other Symbols?</a:t>
            </a:r>
            <a:endParaRPr lang="en-US" dirty="0"/>
          </a:p>
        </p:txBody>
      </p:sp>
      <p:sp>
        <p:nvSpPr>
          <p:cNvPr id="4" name="TextBox 3"/>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Some of these are pretty obscure</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Division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Anti-Join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Left semi-join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Right semi-join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Most SQL engines do not support them.</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You can implement them using combinations of JOIN, SELECT, WHERE, ... ...</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But, I cannot every remember using them in applications I have developed.</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Outer JOIN is very useful, but less common. We will cover.</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There are also some “patterns” or “terms”</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Equijoin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Non-</a:t>
            </a:r>
            <a:r>
              <a:rPr kumimoji="0" lang="en-US" sz="1200" b="0" i="0" u="none" strike="noStrike" kern="1200" cap="none" spc="0" normalizeH="0" baseline="0" noProof="0" dirty="0" err="1">
                <a:ln>
                  <a:noFill/>
                </a:ln>
                <a:solidFill>
                  <a:prstClr val="black"/>
                </a:solidFill>
                <a:effectLst/>
                <a:uLnTx/>
                <a:uFillTx/>
                <a:latin typeface="Calibri" panose="020F0502020204030204" charset="0"/>
                <a:ea typeface="MS PGothic" panose="020B0600070205080204" charset="-128"/>
                <a:cs typeface="+mn-cs"/>
              </a:rPr>
              <a:t>equi</a:t>
            </a: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 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Natural 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Theta join</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panose="020F0502020204030204" charset="0"/>
                <a:ea typeface="MS PGothic" panose="020B0600070205080204"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 they may be common internships/job interview questions.</a:t>
            </a: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defRPr/>
            </a:pPr>
            <a:endParaRPr kumimoji="0" lang="en-US" sz="12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endParaRPr lang="en-US" altLang="en-US" dirty="0">
              <a:effectLst>
                <a:outerShdw blurRad="38100" dist="38100" dir="2700000" algn="tl">
                  <a:srgbClr val="C0C0C0"/>
                </a:outerShdw>
              </a:effectLst>
            </a:endParaRP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endParaRPr lang="en-US" altLang="en-US" dirty="0"/>
          </a:p>
          <a:p>
            <a:r>
              <a:rPr lang="en-US" altLang="en-US" dirty="0"/>
              <a:t>We underline the discriminator of a weak entity set  with a dashed line.</a:t>
            </a:r>
            <a:endParaRPr lang="en-US" altLang="en-US" dirty="0"/>
          </a:p>
          <a:p>
            <a:r>
              <a:rPr lang="en-US" altLang="en-US" dirty="0"/>
              <a:t>The relationship set connecting the  weak entity set to the identifying strong entity set is depicted by a double diamond. </a:t>
            </a:r>
            <a:endParaRPr lang="en-US" altLang="en-US" dirty="0"/>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endParaRPr lang="en-US" altLang="en-US" sz="1500" dirty="0"/>
          </a:p>
        </p:txBody>
      </p:sp>
      <p:pic>
        <p:nvPicPr>
          <p:cNvPr id="4608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endParaRPr lang="en-US" dirty="0"/>
          </a:p>
        </p:txBody>
      </p:sp>
      <p:pic>
        <p:nvPicPr>
          <p:cNvPr id="4" name="Picture 3"/>
          <p:cNvPicPr>
            <a:picLocks noChangeAspect="1"/>
          </p:cNvPicPr>
          <p:nvPr/>
        </p:nvPicPr>
        <p:blipFill>
          <a:blip r:embed="rId1"/>
          <a:stretch>
            <a:fillRect/>
          </a:stretch>
        </p:blipFill>
        <p:spPr>
          <a:xfrm>
            <a:off x="228601" y="513569"/>
            <a:ext cx="6570209" cy="4116363"/>
          </a:xfrm>
          <a:prstGeom prst="rect">
            <a:avLst/>
          </a:prstGeom>
        </p:spPr>
      </p:pic>
      <p:sp>
        <p:nvSpPr>
          <p:cNvPr id="5" name="Rectangle 4"/>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MS PGothic" panose="020B0600070205080204"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S PGothic" panose="020B0600070205080204"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MS PGothic" panose="020B0600070205080204"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rPr>
              <a:t>/</a:t>
            </a:r>
            <a:endParaRPr kumimoji="0" lang="en-US" sz="135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endParaRPr lang="en-US" altLang="en-US" dirty="0"/>
          </a:p>
          <a:p>
            <a:pPr lvl="1"/>
            <a:r>
              <a:rPr lang="en-US" altLang="en-US" i="1" dirty="0">
                <a:ea typeface="MS PGothic" panose="020B0600070205080204" charset="-128"/>
              </a:rPr>
              <a:t>instructor</a:t>
            </a:r>
            <a:r>
              <a:rPr lang="en-US" altLang="en-US" dirty="0">
                <a:ea typeface="MS PGothic" panose="020B0600070205080204" charset="-128"/>
              </a:rPr>
              <a:t>, with attributes: </a:t>
            </a:r>
            <a:r>
              <a:rPr lang="en-US" altLang="en-US" i="1" dirty="0">
                <a:ea typeface="MS PGothic" panose="020B0600070205080204" charset="-128"/>
              </a:rPr>
              <a:t>ID</a:t>
            </a:r>
            <a:r>
              <a:rPr lang="en-US" altLang="en-US" dirty="0">
                <a:ea typeface="MS PGothic" panose="020B0600070205080204" charset="-128"/>
              </a:rPr>
              <a:t>, </a:t>
            </a:r>
            <a:r>
              <a:rPr lang="en-US" altLang="en-US" i="1" dirty="0">
                <a:ea typeface="MS PGothic" panose="020B0600070205080204" charset="-128"/>
              </a:rPr>
              <a:t>name</a:t>
            </a:r>
            <a:r>
              <a:rPr lang="en-US" altLang="en-US" dirty="0">
                <a:ea typeface="MS PGothic" panose="020B0600070205080204" charset="-128"/>
              </a:rPr>
              <a:t>, </a:t>
            </a:r>
            <a:r>
              <a:rPr lang="en-US" altLang="en-US" i="1" dirty="0" err="1">
                <a:ea typeface="MS PGothic" panose="020B0600070205080204" charset="-128"/>
              </a:rPr>
              <a:t>dept_name</a:t>
            </a:r>
            <a:r>
              <a:rPr lang="en-US" altLang="en-US" i="1" dirty="0">
                <a:ea typeface="MS PGothic" panose="020B0600070205080204" charset="-128"/>
              </a:rPr>
              <a:t>, salary</a:t>
            </a:r>
            <a:endParaRPr lang="en-US" altLang="en-US" i="1" dirty="0">
              <a:ea typeface="MS PGothic" panose="020B0600070205080204" charset="-128"/>
            </a:endParaRPr>
          </a:p>
          <a:p>
            <a:pPr lvl="1"/>
            <a:r>
              <a:rPr lang="en-US" altLang="en-US" i="1" dirty="0">
                <a:ea typeface="MS PGothic" panose="020B0600070205080204" charset="-128"/>
              </a:rPr>
              <a:t>department, </a:t>
            </a:r>
            <a:r>
              <a:rPr lang="en-US" altLang="en-US" dirty="0">
                <a:ea typeface="MS PGothic" panose="020B0600070205080204" charset="-128"/>
              </a:rPr>
              <a:t>with attributes: </a:t>
            </a:r>
            <a:r>
              <a:rPr lang="en-US" altLang="en-US" i="1" dirty="0" err="1">
                <a:ea typeface="MS PGothic" panose="020B0600070205080204" charset="-128"/>
              </a:rPr>
              <a:t>dept_name</a:t>
            </a:r>
            <a:r>
              <a:rPr lang="en-US" altLang="en-US" i="1" dirty="0">
                <a:ea typeface="MS PGothic" panose="020B0600070205080204" charset="-128"/>
              </a:rPr>
              <a:t>, building, budget</a:t>
            </a:r>
            <a:endParaRPr lang="en-US" altLang="en-US" i="1" dirty="0">
              <a:ea typeface="MS PGothic" panose="020B0600070205080204" charset="-128"/>
            </a:endParaRP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endParaRPr lang="en-US" altLang="en-US" dirty="0"/>
          </a:p>
          <a:p>
            <a:pPr lvl="1"/>
            <a:r>
              <a:rPr lang="en-US" altLang="en-US" dirty="0">
                <a:ea typeface="MS PGothic" panose="020B0600070205080204" charset="-128"/>
              </a:rPr>
              <a:t>and needs to be removed.</a:t>
            </a:r>
            <a:endParaRPr lang="en-US" altLang="en-US" dirty="0">
              <a:ea typeface="MS PGothic" panose="020B0600070205080204" charset="-128"/>
            </a:endParaRPr>
          </a:p>
          <a:p>
            <a:r>
              <a:rPr lang="en-US" altLang="en-US" dirty="0"/>
              <a:t>BUT: when converting back to tables, in some cases the attribute gets reintroduced, as we will see later.</a:t>
            </a:r>
            <a:endParaRPr lang="en-US" altLang="en-US" dirty="0"/>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endParaRPr lang="en-US" altLang="en-US">
              <a:effectLst>
                <a:outerShdw blurRad="38100" dist="38100" dir="2700000" algn="tl">
                  <a:srgbClr val="C0C0C0"/>
                </a:outerShdw>
              </a:effectLst>
            </a:endParaRPr>
          </a:p>
        </p:txBody>
      </p:sp>
      <p:pic>
        <p:nvPicPr>
          <p:cNvPr id="3" name="Picture 2"/>
          <p:cNvPicPr>
            <a:picLocks noChangeAspect="1"/>
          </p:cNvPicPr>
          <p:nvPr/>
        </p:nvPicPr>
        <p:blipFill>
          <a:blip r:embed="rId1"/>
          <a:stretch>
            <a:fillRect/>
          </a:stretch>
        </p:blipFill>
        <p:spPr>
          <a:xfrm>
            <a:off x="5029200" y="3663267"/>
            <a:ext cx="3011235" cy="88968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endParaRPr lang="en-US" altLang="en-US">
              <a:effectLst/>
            </a:endParaRP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endParaRPr lang="en-US" altLang="en-US" dirty="0"/>
          </a:p>
          <a:p>
            <a:pPr lvl="1">
              <a:buSzPct val="110000"/>
              <a:buFont typeface="Arial" panose="020B0604020202020204" pitchFamily="34" charset="0"/>
              <a:buChar char="•"/>
            </a:pPr>
            <a:r>
              <a:rPr lang="en-US" altLang="en-US" dirty="0">
                <a:ea typeface="MS PGothic" panose="020B0600070205080204" charset="-128"/>
              </a:rPr>
              <a:t>Redundancy:  a bad design  may result in repeat information.  </a:t>
            </a:r>
            <a:endParaRPr lang="en-US" altLang="en-US" dirty="0">
              <a:ea typeface="MS PGothic" panose="020B0600070205080204" charset="-128"/>
            </a:endParaRPr>
          </a:p>
          <a:p>
            <a:pPr lvl="2">
              <a:buFont typeface="Wingdings" panose="05000000000000000000" pitchFamily="2" charset="2"/>
              <a:buChar char="§"/>
            </a:pPr>
            <a:r>
              <a:rPr lang="en-US" altLang="en-US" b="1" dirty="0">
                <a:solidFill>
                  <a:schemeClr val="tx2"/>
                </a:solidFill>
                <a:ea typeface="MS PGothic" panose="020B0600070205080204" charset="-128"/>
              </a:rPr>
              <a:t>Redundant representation of information may lead to data inconsistency among the various copies of information </a:t>
            </a:r>
            <a:endParaRPr lang="en-US" altLang="en-US" b="1" dirty="0">
              <a:solidFill>
                <a:schemeClr val="tx2"/>
              </a:solidFill>
              <a:ea typeface="MS PGothic" panose="020B0600070205080204" charset="-128"/>
            </a:endParaRPr>
          </a:p>
          <a:p>
            <a:pPr lvl="1">
              <a:buSzPct val="110000"/>
              <a:buFont typeface="Arial" panose="020B0604020202020204" pitchFamily="34" charset="0"/>
              <a:buChar char="•"/>
            </a:pPr>
            <a:r>
              <a:rPr lang="en-US" altLang="en-US" dirty="0">
                <a:ea typeface="MS PGothic" panose="020B0600070205080204" charset="-128"/>
              </a:rPr>
              <a:t>Incompleteness: a bad design may make certain aspects of the enterprise difficult or impossible to model.</a:t>
            </a:r>
            <a:endParaRPr lang="en-US" altLang="en-US" dirty="0">
              <a:ea typeface="MS PGothic" panose="020B0600070205080204" charset="-128"/>
            </a:endParaRPr>
          </a:p>
          <a:p>
            <a:pPr>
              <a:buFont typeface="Wingdings" panose="05000000000000000000" pitchFamily="2" charset="2"/>
              <a:buChar char="§"/>
            </a:pPr>
            <a:r>
              <a:rPr lang="en-US" altLang="en-US" dirty="0"/>
              <a:t>Avoiding bad designs is not enough. There may be a  large number  of  good designs from which we must choose.</a:t>
            </a:r>
            <a:endParaRPr lang="en-US" altLang="en-US" dirty="0"/>
          </a:p>
        </p:txBody>
      </p:sp>
      <p:sp>
        <p:nvSpPr>
          <p:cNvPr id="2" name="TextBox 1"/>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1F497D"/>
                </a:solidFill>
                <a:effectLst/>
                <a:uLnTx/>
                <a:uFillTx/>
                <a:latin typeface="Calibri" panose="020F0502020204030204" charset="0"/>
                <a:ea typeface="MS PGothic" panose="020B0600070205080204" charset="-128"/>
                <a:cs typeface="+mn-cs"/>
              </a:rPr>
              <a:t>Emphasis</a:t>
            </a:r>
            <a:br>
              <a:rPr kumimoji="0" lang="en-US" sz="1800" b="1" i="0" u="none" strike="noStrike" kern="1200" cap="none" spc="0" normalizeH="0" baseline="0" noProof="0" dirty="0">
                <a:ln>
                  <a:noFill/>
                </a:ln>
                <a:solidFill>
                  <a:srgbClr val="1F497D"/>
                </a:solidFill>
                <a:effectLst/>
                <a:uLnTx/>
                <a:uFillTx/>
                <a:latin typeface="Calibri" panose="020F0502020204030204" charset="0"/>
                <a:ea typeface="MS PGothic" panose="020B0600070205080204" charset="-128"/>
                <a:cs typeface="+mn-cs"/>
              </a:rPr>
            </a:br>
            <a:r>
              <a:rPr kumimoji="0" lang="en-US" sz="1800" b="1" i="0" u="none" strike="noStrike" kern="1200" cap="none" spc="0" normalizeH="0" baseline="0" noProof="0" dirty="0">
                <a:ln>
                  <a:noFill/>
                </a:ln>
                <a:solidFill>
                  <a:srgbClr val="1F497D"/>
                </a:solidFill>
                <a:effectLst/>
                <a:uLnTx/>
                <a:uFillTx/>
                <a:latin typeface="Calibri" panose="020F0502020204030204" charset="0"/>
                <a:ea typeface="MS PGothic" panose="020B0600070205080204" charset="-128"/>
                <a:cs typeface="+mn-cs"/>
              </a:rPr>
              <a:t>Added</a:t>
            </a:r>
            <a:endParaRPr kumimoji="0" lang="en-US" sz="1800" b="1" i="0" u="none" strike="noStrike" kern="1200" cap="none" spc="0" normalizeH="0" baseline="0" noProof="0" dirty="0">
              <a:ln>
                <a:noFill/>
              </a:ln>
              <a:solidFill>
                <a:srgbClr val="1F497D"/>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endParaRPr lang="en-US" altLang="en-US">
              <a:effectLst>
                <a:outerShdw blurRad="38100" dist="38100" dir="2700000" algn="tl">
                  <a:srgbClr val="C0C0C0"/>
                </a:outerShdw>
              </a:effectLst>
            </a:endParaRP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endParaRPr lang="en-US" altLang="en-US" dirty="0"/>
          </a:p>
          <a:p>
            <a:pPr lvl="1"/>
            <a:r>
              <a:rPr lang="en-US" altLang="en-US" b="1" dirty="0">
                <a:solidFill>
                  <a:srgbClr val="002060"/>
                </a:solidFill>
                <a:ea typeface="MS PGothic" panose="020B0600070205080204" charset="-128"/>
              </a:rPr>
              <a:t>Simple</a:t>
            </a:r>
            <a:r>
              <a:rPr lang="en-US" altLang="en-US" dirty="0">
                <a:ea typeface="MS PGothic" panose="020B0600070205080204" charset="-128"/>
              </a:rPr>
              <a:t> and </a:t>
            </a:r>
            <a:r>
              <a:rPr lang="en-US" altLang="en-US" b="1" dirty="0">
                <a:solidFill>
                  <a:srgbClr val="002060"/>
                </a:solidFill>
                <a:ea typeface="MS PGothic" panose="020B0600070205080204" charset="-128"/>
              </a:rPr>
              <a:t>composite</a:t>
            </a:r>
            <a:r>
              <a:rPr lang="en-US" altLang="en-US" dirty="0">
                <a:ea typeface="MS PGothic" panose="020B0600070205080204" charset="-128"/>
              </a:rPr>
              <a:t> attributes.</a:t>
            </a:r>
            <a:endParaRPr lang="en-US" altLang="en-US" dirty="0">
              <a:ea typeface="MS PGothic" panose="020B0600070205080204" charset="-128"/>
            </a:endParaRPr>
          </a:p>
          <a:p>
            <a:pPr lvl="1"/>
            <a:r>
              <a:rPr lang="en-US" altLang="en-US" b="1" dirty="0">
                <a:solidFill>
                  <a:srgbClr val="002060"/>
                </a:solidFill>
                <a:ea typeface="MS PGothic" panose="020B0600070205080204" charset="-128"/>
              </a:rPr>
              <a:t>Single-valued</a:t>
            </a:r>
            <a:r>
              <a:rPr lang="en-US" altLang="en-US" dirty="0">
                <a:ea typeface="MS PGothic" panose="020B0600070205080204" charset="-128"/>
              </a:rPr>
              <a:t> and </a:t>
            </a:r>
            <a:r>
              <a:rPr lang="en-US" altLang="en-US" b="1" dirty="0">
                <a:solidFill>
                  <a:srgbClr val="002060"/>
                </a:solidFill>
                <a:ea typeface="MS PGothic" panose="020B0600070205080204" charset="-128"/>
              </a:rPr>
              <a:t>multivalued</a:t>
            </a:r>
            <a:r>
              <a:rPr lang="en-US" altLang="en-US" dirty="0">
                <a:ea typeface="MS PGothic" panose="020B0600070205080204" charset="-128"/>
              </a:rPr>
              <a:t> attributes</a:t>
            </a:r>
            <a:endParaRPr lang="en-US" altLang="en-US" dirty="0">
              <a:ea typeface="MS PGothic" panose="020B0600070205080204" charset="-128"/>
            </a:endParaRPr>
          </a:p>
          <a:p>
            <a:pPr lvl="2"/>
            <a:r>
              <a:rPr lang="en-US" altLang="en-US" dirty="0">
                <a:ea typeface="MS PGothic" panose="020B0600070205080204" charset="-128"/>
              </a:rPr>
              <a:t>Example: multivalued attribute: </a:t>
            </a:r>
            <a:r>
              <a:rPr lang="en-US" altLang="en-US" i="1" dirty="0" err="1">
                <a:ea typeface="MS PGothic" panose="020B0600070205080204" charset="-128"/>
              </a:rPr>
              <a:t>phone_numbers</a:t>
            </a:r>
            <a:endParaRPr lang="en-US" altLang="en-US" i="1" dirty="0">
              <a:ea typeface="MS PGothic" panose="020B0600070205080204" charset="-128"/>
            </a:endParaRPr>
          </a:p>
          <a:p>
            <a:pPr lvl="1"/>
            <a:r>
              <a:rPr lang="en-US" altLang="en-US" b="1" dirty="0">
                <a:solidFill>
                  <a:srgbClr val="002060"/>
                </a:solidFill>
                <a:ea typeface="MS PGothic" panose="020B0600070205080204" charset="-128"/>
              </a:rPr>
              <a:t>Derived</a:t>
            </a:r>
            <a:r>
              <a:rPr lang="en-US" altLang="en-US" dirty="0">
                <a:ea typeface="MS PGothic" panose="020B0600070205080204" charset="-128"/>
              </a:rPr>
              <a:t> attributes</a:t>
            </a:r>
            <a:endParaRPr lang="en-US" altLang="en-US" dirty="0">
              <a:ea typeface="MS PGothic" panose="020B0600070205080204" charset="-128"/>
            </a:endParaRPr>
          </a:p>
          <a:p>
            <a:pPr lvl="2"/>
            <a:r>
              <a:rPr lang="en-US" altLang="en-US" dirty="0">
                <a:ea typeface="MS PGothic" panose="020B0600070205080204" charset="-128"/>
              </a:rPr>
              <a:t>Can be computed from other attributes</a:t>
            </a:r>
            <a:endParaRPr lang="en-US" altLang="en-US" dirty="0">
              <a:ea typeface="MS PGothic" panose="020B0600070205080204" charset="-128"/>
            </a:endParaRPr>
          </a:p>
          <a:p>
            <a:pPr lvl="2"/>
            <a:r>
              <a:rPr lang="en-US" altLang="en-US" dirty="0">
                <a:ea typeface="MS PGothic" panose="020B0600070205080204" charset="-128"/>
              </a:rPr>
              <a:t>Example:  age, given </a:t>
            </a:r>
            <a:r>
              <a:rPr lang="en-US" altLang="en-US" dirty="0" err="1">
                <a:ea typeface="MS PGothic" panose="020B0600070205080204" charset="-128"/>
              </a:rPr>
              <a:t>date_of_birth</a:t>
            </a:r>
            <a:endParaRPr lang="en-US" altLang="en-US" dirty="0">
              <a:ea typeface="MS PGothic" panose="020B0600070205080204" charset="-128"/>
            </a:endParaRPr>
          </a:p>
          <a:p>
            <a:r>
              <a:rPr lang="en-US" altLang="en-US" b="1" dirty="0">
                <a:solidFill>
                  <a:srgbClr val="002060"/>
                </a:solidFill>
              </a:rPr>
              <a:t>Domain</a:t>
            </a:r>
            <a:r>
              <a:rPr lang="en-US" altLang="en-US" dirty="0"/>
              <a:t> – the set of permitted values for each attribute </a:t>
            </a:r>
            <a:endParaRPr lang="en-US" altLang="en-US" dirty="0"/>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endParaRPr lang="en-US" altLang="en-US" dirty="0">
              <a:effectLst>
                <a:outerShdw blurRad="38100" dist="38100" dir="2700000" algn="tl">
                  <a:srgbClr val="C0C0C0"/>
                </a:outerShdw>
              </a:effectLst>
            </a:endParaRP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endParaRPr lang="en-US" altLang="en-US" dirty="0"/>
          </a:p>
        </p:txBody>
      </p:sp>
      <p:pic>
        <p:nvPicPr>
          <p:cNvPr id="2560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endParaRPr lang="en-US" sz="1800" dirty="0"/>
          </a:p>
          <a:p>
            <a:pPr lvl="1"/>
            <a:r>
              <a:rPr lang="en-US" sz="1600" dirty="0"/>
              <a:t>Is one composite attribute, </a:t>
            </a:r>
            <a:r>
              <a:rPr lang="en-US" sz="1600" dirty="0" err="1"/>
              <a:t>primaryName</a:t>
            </a:r>
            <a:r>
              <a:rPr lang="en-US" sz="1600" dirty="0"/>
              <a:t>.</a:t>
            </a:r>
            <a:endParaRPr lang="en-US" sz="1600" dirty="0"/>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endParaRPr lang="en-US" sz="1600" dirty="0"/>
          </a:p>
          <a:p>
            <a:pPr lvl="1"/>
            <a:r>
              <a:rPr lang="en-US" sz="1600" dirty="0"/>
              <a:t>Names are also a little tricky</a:t>
            </a:r>
            <a:endParaRPr lang="en-US" sz="1600" dirty="0"/>
          </a:p>
        </p:txBody>
      </p:sp>
      <p:sp>
        <p:nvSpPr>
          <p:cNvPr id="3" name="Title 2"/>
          <p:cNvSpPr>
            <a:spLocks noGrp="1"/>
          </p:cNvSpPr>
          <p:nvPr>
            <p:ph type="title"/>
          </p:nvPr>
        </p:nvSpPr>
        <p:spPr/>
        <p:txBody>
          <a:bodyPr/>
          <a:lstStyle/>
          <a:p>
            <a:r>
              <a:rPr lang="en-US" dirty="0"/>
              <a:t>Example from IMDB</a:t>
            </a:r>
            <a:endParaRPr lang="en-US" dirty="0"/>
          </a:p>
        </p:txBody>
      </p:sp>
      <p:pic>
        <p:nvPicPr>
          <p:cNvPr id="4" name="Picture 3"/>
          <p:cNvPicPr>
            <a:picLocks noChangeAspect="1"/>
          </p:cNvPicPr>
          <p:nvPr/>
        </p:nvPicPr>
        <p:blipFill>
          <a:blip r:embed="rId1"/>
          <a:stretch>
            <a:fillRect/>
          </a:stretch>
        </p:blipFill>
        <p:spPr>
          <a:xfrm>
            <a:off x="184052" y="1047750"/>
            <a:ext cx="8503764" cy="1905000"/>
          </a:xfrm>
          <a:prstGeom prst="rect">
            <a:avLst/>
          </a:prstGeom>
        </p:spPr>
      </p:pic>
      <p:sp>
        <p:nvSpPr>
          <p:cNvPr id="5" name="Rounded Rectangle 4"/>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Switch to notebook</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endParaRPr lang="en-US" altLang="en-US">
              <a:effectLst>
                <a:outerShdw blurRad="38100" dist="38100" dir="2700000" algn="tl">
                  <a:srgbClr val="C0C0C0"/>
                </a:outerShdw>
              </a:effectLst>
            </a:endParaRP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endParaRPr lang="en-US" altLang="en-US" dirty="0"/>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endParaRPr lang="en-US" altLang="en-US" dirty="0"/>
          </a:p>
        </p:txBody>
      </p:sp>
      <p:pic>
        <p:nvPicPr>
          <p:cNvPr id="1946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endParaRPr lang="en-US" altLang="en-US">
              <a:effectLst>
                <a:outerShdw blurRad="38100" dist="38100" dir="2700000" algn="tl">
                  <a:srgbClr val="C0C0C0"/>
                </a:outerShdw>
              </a:effectLst>
            </a:endParaRPr>
          </a:p>
        </p:txBody>
      </p:sp>
      <p:pic>
        <p:nvPicPr>
          <p:cNvPr id="2048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endParaRPr lang="en-US" altLang="en-US">
              <a:effectLst>
                <a:outerShdw blurRad="38100" dist="38100" dir="2700000" algn="tl">
                  <a:srgbClr val="C0C0C0"/>
                </a:outerShdw>
              </a:effectLst>
            </a:endParaRP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endParaRPr kumimoji="0" lang="en-US" altLang="en-US" dirty="0"/>
          </a:p>
          <a:p>
            <a:pPr lvl="1"/>
            <a:r>
              <a:rPr kumimoji="0" lang="en-US" altLang="en-US" dirty="0">
                <a:ea typeface="MS PGothic" panose="020B0600070205080204" charset="-128"/>
              </a:rPr>
              <a:t>Each occurrence of an entity set plays a “role” in the relationship</a:t>
            </a:r>
            <a:endParaRPr lang="en-US" altLang="en-US" dirty="0">
              <a:ea typeface="MS PGothic" panose="020B060007020508020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endParaRPr lang="en-US" b="0" i="0" dirty="0">
              <a:solidFill>
                <a:srgbClr val="292929"/>
              </a:solidFill>
              <a:effectLst/>
              <a:latin typeface="source-serif-pro"/>
            </a:endParaRPr>
          </a:p>
          <a:p>
            <a:pPr marL="0" indent="0">
              <a:buNone/>
            </a:pPr>
            <a:r>
              <a:rPr lang="en-US" b="0" i="0" dirty="0">
                <a:solidFill>
                  <a:srgbClr val="292929"/>
                </a:solidFill>
                <a:effectLst/>
                <a:latin typeface="source-serif-pro"/>
              </a:rPr>
              <a:t> </a:t>
            </a:r>
            <a:endParaRPr lang="en-US" dirty="0"/>
          </a:p>
        </p:txBody>
      </p:sp>
      <p:sp>
        <p:nvSpPr>
          <p:cNvPr id="3" name="Title 2"/>
          <p:cNvSpPr>
            <a:spLocks noGrp="1"/>
          </p:cNvSpPr>
          <p:nvPr>
            <p:ph type="title"/>
          </p:nvPr>
        </p:nvSpPr>
        <p:spPr/>
        <p:txBody>
          <a:bodyPr/>
          <a:lstStyle/>
          <a:p>
            <a:r>
              <a:rPr lang="en-US" dirty="0"/>
              <a:t>Anti – Join</a:t>
            </a:r>
            <a:endParaRPr lang="en-US" dirty="0"/>
          </a:p>
        </p:txBody>
      </p:sp>
      <p:sp>
        <p:nvSpPr>
          <p:cNvPr id="5" name="TextBox 4"/>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endParaRPr lang="en-US" dirty="0"/>
          </a:p>
        </p:txBody>
      </p:sp>
      <p:pic>
        <p:nvPicPr>
          <p:cNvPr id="8" name="Picture 7"/>
          <p:cNvPicPr>
            <a:picLocks noChangeAspect="1"/>
          </p:cNvPicPr>
          <p:nvPr/>
        </p:nvPicPr>
        <p:blipFill>
          <a:blip r:embed="rId1"/>
          <a:stretch>
            <a:fillRect/>
          </a:stretch>
        </p:blipFill>
        <p:spPr>
          <a:xfrm>
            <a:off x="4572000" y="2020513"/>
            <a:ext cx="4569281" cy="1752600"/>
          </a:xfrm>
          <a:prstGeom prst="rect">
            <a:avLst/>
          </a:prstGeom>
        </p:spPr>
      </p:pic>
      <p:sp>
        <p:nvSpPr>
          <p:cNvPr id="10" name="TextBox 9"/>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endParaRPr lang="en-US" dirty="0"/>
          </a:p>
        </p:txBody>
      </p:sp>
      <p:pic>
        <p:nvPicPr>
          <p:cNvPr id="11" name="Picture 10"/>
          <p:cNvPicPr>
            <a:picLocks noChangeAspect="1"/>
          </p:cNvPicPr>
          <p:nvPr/>
        </p:nvPicPr>
        <p:blipFill>
          <a:blip r:embed="rId2"/>
          <a:stretch>
            <a:fillRect/>
          </a:stretch>
        </p:blipFill>
        <p:spPr>
          <a:xfrm>
            <a:off x="172570" y="2020513"/>
            <a:ext cx="3494587" cy="19358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endParaRPr lang="en-US" altLang="en-US" dirty="0">
              <a:effectLst>
                <a:outerShdw blurRad="38100" dist="38100" dir="2700000" algn="tl">
                  <a:srgbClr val="C0C0C0"/>
                </a:outerShdw>
              </a:effectLst>
            </a:endParaRP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endParaRPr lang="en-US" altLang="en-US" dirty="0"/>
          </a:p>
          <a:p>
            <a:pPr lvl="1"/>
            <a:r>
              <a:rPr lang="en-US" altLang="en-US" dirty="0">
                <a:ea typeface="MS PGothic" panose="020B0600070205080204" charset="-128"/>
              </a:rPr>
              <a:t>involve two entity sets (or degree two). </a:t>
            </a:r>
            <a:endParaRPr lang="en-US" altLang="en-US" dirty="0">
              <a:ea typeface="MS PGothic" panose="020B0600070205080204" charset="-128"/>
            </a:endParaRPr>
          </a:p>
          <a:p>
            <a:pPr lvl="1"/>
            <a:r>
              <a:rPr lang="en-US" altLang="en-US" dirty="0">
                <a:ea typeface="MS PGothic" panose="020B0600070205080204" charset="-128"/>
              </a:rPr>
              <a:t>most relationship sets in a database system are binary.</a:t>
            </a:r>
            <a:endParaRPr lang="en-US" altLang="en-US" dirty="0">
              <a:ea typeface="MS PGothic" panose="020B0600070205080204" charset="-128"/>
            </a:endParaRPr>
          </a:p>
          <a:p>
            <a:r>
              <a:rPr lang="en-US" altLang="en-US" dirty="0"/>
              <a:t>Relationships between more than two entity sets are rare.  Most relationships are binary. (More on this later.)</a:t>
            </a:r>
            <a:endParaRPr lang="en-US" altLang="en-US" dirty="0"/>
          </a:p>
          <a:p>
            <a:pPr lvl="1">
              <a:buClr>
                <a:srgbClr val="FF9933"/>
              </a:buClr>
            </a:pPr>
            <a:r>
              <a:rPr lang="en-US" altLang="en-US" dirty="0">
                <a:ea typeface="MS PGothic" panose="020B0600070205080204" charset="-128"/>
              </a:rPr>
              <a:t>Example: </a:t>
            </a:r>
            <a:r>
              <a:rPr lang="en-US" altLang="en-US" i="1" dirty="0">
                <a:ea typeface="MS PGothic" panose="020B0600070205080204" charset="-128"/>
              </a:rPr>
              <a:t>students</a:t>
            </a:r>
            <a:r>
              <a:rPr lang="en-US" altLang="en-US" dirty="0">
                <a:ea typeface="MS PGothic" panose="020B0600070205080204" charset="-128"/>
              </a:rPr>
              <a:t> work on research </a:t>
            </a:r>
            <a:r>
              <a:rPr lang="en-US" altLang="en-US" i="1" dirty="0">
                <a:ea typeface="MS PGothic" panose="020B0600070205080204" charset="-128"/>
              </a:rPr>
              <a:t>projects</a:t>
            </a:r>
            <a:r>
              <a:rPr lang="en-US" altLang="en-US" dirty="0">
                <a:ea typeface="MS PGothic" panose="020B0600070205080204" charset="-128"/>
              </a:rPr>
              <a:t> under the guidance of an </a:t>
            </a:r>
            <a:r>
              <a:rPr lang="en-US" altLang="en-US" i="1" dirty="0">
                <a:ea typeface="MS PGothic" panose="020B0600070205080204" charset="-128"/>
              </a:rPr>
              <a:t>instructor</a:t>
            </a:r>
            <a:r>
              <a:rPr lang="en-US" altLang="en-US" dirty="0">
                <a:ea typeface="MS PGothic" panose="020B0600070205080204" charset="-128"/>
              </a:rPr>
              <a:t>. </a:t>
            </a:r>
            <a:endParaRPr lang="en-US" altLang="en-US" dirty="0">
              <a:ea typeface="MS PGothic" panose="020B0600070205080204" charset="-128"/>
            </a:endParaRPr>
          </a:p>
          <a:p>
            <a:pPr lvl="1">
              <a:buClr>
                <a:srgbClr val="FF9933"/>
              </a:buClr>
            </a:pPr>
            <a:r>
              <a:rPr lang="en-US" altLang="en-US" dirty="0">
                <a:ea typeface="MS PGothic" panose="020B0600070205080204" charset="-128"/>
              </a:rPr>
              <a:t>relationship </a:t>
            </a:r>
            <a:r>
              <a:rPr lang="en-US" altLang="en-US" i="1" dirty="0" err="1">
                <a:ea typeface="MS PGothic" panose="020B0600070205080204" charset="-128"/>
              </a:rPr>
              <a:t>proj_guide</a:t>
            </a:r>
            <a:r>
              <a:rPr lang="en-US" altLang="en-US" dirty="0">
                <a:ea typeface="MS PGothic" panose="020B0600070205080204" charset="-128"/>
              </a:rPr>
              <a:t> is a ternary relationship between </a:t>
            </a:r>
            <a:r>
              <a:rPr lang="en-US" altLang="en-US" i="1" dirty="0">
                <a:ea typeface="MS PGothic" panose="020B0600070205080204" charset="-128"/>
              </a:rPr>
              <a:t>instructor, student, </a:t>
            </a:r>
            <a:r>
              <a:rPr lang="en-US" altLang="en-US" dirty="0">
                <a:ea typeface="MS PGothic" panose="020B0600070205080204" charset="-128"/>
              </a:rPr>
              <a:t>and </a:t>
            </a:r>
            <a:r>
              <a:rPr lang="en-US" altLang="en-US" i="1" dirty="0">
                <a:ea typeface="MS PGothic" panose="020B0600070205080204" charset="-128"/>
              </a:rPr>
              <a:t>project</a:t>
            </a:r>
            <a:endParaRPr kumimoji="0" lang="en-US" altLang="en-US" dirty="0">
              <a:ea typeface="MS PGothic" panose="020B0600070205080204" charset="-128"/>
            </a:endParaRPr>
          </a:p>
          <a:p>
            <a:pPr lvl="1"/>
            <a:endParaRPr lang="en-US" altLang="en-US" sz="1500" dirty="0">
              <a:ea typeface="MS PGothic" panose="020B060007020508020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endParaRPr lang="en-US" altLang="en-US" dirty="0">
              <a:effectLst>
                <a:outerShdw blurRad="38100" dist="38100" dir="2700000" algn="tl">
                  <a:srgbClr val="C0C0C0"/>
                </a:outerShdw>
              </a:effectLst>
            </a:endParaRP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endParaRPr lang="en-US" altLang="en-US" dirty="0"/>
          </a:p>
          <a:p>
            <a:r>
              <a:rPr lang="en-US" altLang="en-US" dirty="0"/>
              <a:t>There are  occasions when it is more convenient to represent relationships as non-binary.</a:t>
            </a:r>
            <a:endParaRPr lang="en-US" altLang="en-US" dirty="0"/>
          </a:p>
          <a:p>
            <a:r>
              <a:rPr lang="en-US" altLang="en-US" dirty="0"/>
              <a:t>E-R Diagram with a Ternary Relationship</a:t>
            </a:r>
            <a:endParaRPr lang="en-US" altLang="en-US" dirty="0"/>
          </a:p>
          <a:p>
            <a:endParaRPr lang="en-US" altLang="en-US" dirty="0"/>
          </a:p>
          <a:p>
            <a:endParaRPr lang="en-US" altLang="en-US" dirty="0"/>
          </a:p>
        </p:txBody>
      </p:sp>
      <p:pic>
        <p:nvPicPr>
          <p:cNvPr id="23556"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endParaRPr lang="en-US" altLang="en-US">
              <a:effectLst>
                <a:outerShdw blurRad="38100" dist="38100" dir="2700000" algn="tl">
                  <a:srgbClr val="C0C0C0"/>
                </a:outerShdw>
              </a:effectLst>
            </a:endParaRP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endParaRPr lang="en-US" altLang="en-US" dirty="0"/>
          </a:p>
          <a:p>
            <a:r>
              <a:rPr lang="en-US" altLang="en-US" dirty="0"/>
              <a:t>Most useful in describing binary relationship sets.</a:t>
            </a:r>
            <a:endParaRPr lang="en-US" altLang="en-US" dirty="0"/>
          </a:p>
          <a:p>
            <a:r>
              <a:rPr lang="en-US" altLang="en-US" dirty="0"/>
              <a:t>For a binary relationship set the mapping cardinality must be one of the following types:</a:t>
            </a:r>
            <a:endParaRPr lang="en-US" altLang="en-US" dirty="0"/>
          </a:p>
          <a:p>
            <a:pPr lvl="1"/>
            <a:r>
              <a:rPr lang="en-US" altLang="en-US" dirty="0">
                <a:ea typeface="MS PGothic" panose="020B0600070205080204" charset="-128"/>
              </a:rPr>
              <a:t>One to one</a:t>
            </a:r>
            <a:endParaRPr lang="en-US" altLang="en-US" dirty="0">
              <a:ea typeface="MS PGothic" panose="020B0600070205080204" charset="-128"/>
            </a:endParaRPr>
          </a:p>
          <a:p>
            <a:pPr lvl="1"/>
            <a:r>
              <a:rPr lang="en-US" altLang="en-US" dirty="0">
                <a:ea typeface="MS PGothic" panose="020B0600070205080204" charset="-128"/>
              </a:rPr>
              <a:t>One to many</a:t>
            </a:r>
            <a:endParaRPr lang="en-US" altLang="en-US" dirty="0">
              <a:ea typeface="MS PGothic" panose="020B0600070205080204" charset="-128"/>
            </a:endParaRPr>
          </a:p>
          <a:p>
            <a:pPr lvl="1"/>
            <a:r>
              <a:rPr lang="en-US" altLang="en-US" dirty="0">
                <a:ea typeface="MS PGothic" panose="020B0600070205080204" charset="-128"/>
              </a:rPr>
              <a:t>Many to one</a:t>
            </a:r>
            <a:endParaRPr lang="en-US" altLang="en-US" dirty="0">
              <a:ea typeface="MS PGothic" panose="020B0600070205080204" charset="-128"/>
            </a:endParaRPr>
          </a:p>
          <a:p>
            <a:pPr lvl="1"/>
            <a:r>
              <a:rPr lang="en-US" altLang="en-US" dirty="0">
                <a:ea typeface="MS PGothic" panose="020B0600070205080204" charset="-128"/>
              </a:rPr>
              <a:t>Many to many </a:t>
            </a:r>
            <a:endParaRPr lang="en-US" altLang="en-US" dirty="0">
              <a:ea typeface="MS PGothic" panose="020B0600070205080204"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endParaRPr lang="en-US" altLang="en-US">
              <a:effectLst>
                <a:outerShdw blurRad="38100" dist="38100" dir="2700000" algn="tl">
                  <a:srgbClr val="C0C0C0"/>
                </a:outerShdw>
              </a:effectLst>
            </a:endParaRP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300355"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which we saw earlier</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300355"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Suppose we want to record evaluations of a student by a guide on a project</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p:txBody>
      </p:sp>
      <p:pic>
        <p:nvPicPr>
          <p:cNvPr id="66564" name="Picture 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endParaRPr lang="en-US" altLang="en-US">
              <a:effectLst>
                <a:outerShdw blurRad="38100" dist="38100" dir="2700000" algn="tl">
                  <a:srgbClr val="C0C0C0"/>
                </a:outerShdw>
              </a:effectLst>
            </a:endParaRP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endParaRPr lang="en-US" altLang="en-US" dirty="0"/>
          </a:p>
          <a:p>
            <a:pPr lvl="1"/>
            <a:r>
              <a:rPr lang="en-US" altLang="en-US" dirty="0">
                <a:ea typeface="MS PGothic" panose="020B0600070205080204" charset="-128"/>
              </a:rPr>
              <a:t>Every </a:t>
            </a:r>
            <a:r>
              <a:rPr lang="en-US" altLang="en-US" i="1" dirty="0" err="1">
                <a:ea typeface="MS PGothic" panose="020B0600070205080204" charset="-128"/>
              </a:rPr>
              <a:t>eval_for</a:t>
            </a:r>
            <a:r>
              <a:rPr lang="en-US" altLang="en-US" dirty="0">
                <a:ea typeface="MS PGothic" panose="020B0600070205080204" charset="-128"/>
              </a:rPr>
              <a:t> relationship corresponds to a </a:t>
            </a:r>
            <a:r>
              <a:rPr lang="en-US" altLang="en-US" i="1" dirty="0" err="1">
                <a:ea typeface="MS PGothic" panose="020B0600070205080204" charset="-128"/>
              </a:rPr>
              <a:t>proj_guide</a:t>
            </a:r>
            <a:r>
              <a:rPr lang="en-US" altLang="en-US" dirty="0">
                <a:ea typeface="MS PGothic" panose="020B0600070205080204" charset="-128"/>
              </a:rPr>
              <a:t> relationship</a:t>
            </a:r>
            <a:endParaRPr lang="en-US" altLang="en-US" dirty="0">
              <a:ea typeface="MS PGothic" panose="020B0600070205080204" charset="-128"/>
            </a:endParaRPr>
          </a:p>
          <a:p>
            <a:pPr lvl="1"/>
            <a:r>
              <a:rPr lang="en-US" altLang="en-US" dirty="0">
                <a:ea typeface="MS PGothic" panose="020B0600070205080204" charset="-128"/>
              </a:rPr>
              <a:t>However, some </a:t>
            </a:r>
            <a:r>
              <a:rPr lang="en-US" altLang="en-US" i="1" dirty="0" err="1">
                <a:ea typeface="MS PGothic" panose="020B0600070205080204" charset="-128"/>
              </a:rPr>
              <a:t>proj_guide</a:t>
            </a:r>
            <a:r>
              <a:rPr lang="en-US" altLang="en-US" dirty="0">
                <a:ea typeface="MS PGothic" panose="020B0600070205080204" charset="-128"/>
              </a:rPr>
              <a:t> relationships may not correspond to any </a:t>
            </a:r>
            <a:r>
              <a:rPr lang="en-US" altLang="en-US" i="1" dirty="0" err="1">
                <a:ea typeface="MS PGothic" panose="020B0600070205080204" charset="-128"/>
              </a:rPr>
              <a:t>eval_for</a:t>
            </a:r>
            <a:r>
              <a:rPr lang="en-US" altLang="en-US" dirty="0">
                <a:ea typeface="MS PGothic" panose="020B0600070205080204" charset="-128"/>
              </a:rPr>
              <a:t> relationships </a:t>
            </a:r>
            <a:endParaRPr lang="en-US" altLang="en-US" dirty="0">
              <a:ea typeface="MS PGothic" panose="020B0600070205080204" charset="-128"/>
            </a:endParaRPr>
          </a:p>
          <a:p>
            <a:pPr lvl="2"/>
            <a:r>
              <a:rPr lang="en-US" altLang="en-US" dirty="0">
                <a:ea typeface="MS PGothic" panose="020B0600070205080204" charset="-128"/>
              </a:rPr>
              <a:t>So we can’t discard the </a:t>
            </a:r>
            <a:r>
              <a:rPr lang="en-US" altLang="en-US" i="1" dirty="0" err="1">
                <a:ea typeface="MS PGothic" panose="020B0600070205080204" charset="-128"/>
              </a:rPr>
              <a:t>proj_guide</a:t>
            </a:r>
            <a:r>
              <a:rPr lang="en-US" altLang="en-US" dirty="0">
                <a:ea typeface="MS PGothic" panose="020B0600070205080204" charset="-128"/>
              </a:rPr>
              <a:t> relationship</a:t>
            </a:r>
            <a:endParaRPr lang="en-US" altLang="en-US" dirty="0">
              <a:ea typeface="MS PGothic" panose="020B0600070205080204" charset="-128"/>
            </a:endParaRPr>
          </a:p>
          <a:p>
            <a:r>
              <a:rPr lang="en-US" altLang="en-US" dirty="0"/>
              <a:t>Eliminate this redundancy via </a:t>
            </a:r>
            <a:r>
              <a:rPr lang="en-US" altLang="en-US" i="1" dirty="0"/>
              <a:t>aggregation</a:t>
            </a:r>
            <a:endParaRPr lang="en-US" altLang="en-US" dirty="0"/>
          </a:p>
          <a:p>
            <a:pPr lvl="1"/>
            <a:r>
              <a:rPr lang="en-US" altLang="en-US" dirty="0">
                <a:ea typeface="MS PGothic" panose="020B0600070205080204" charset="-128"/>
              </a:rPr>
              <a:t>Treat relationship as an abstract entity</a:t>
            </a:r>
            <a:endParaRPr lang="en-US" altLang="en-US" dirty="0">
              <a:ea typeface="MS PGothic" panose="020B0600070205080204" charset="-128"/>
            </a:endParaRPr>
          </a:p>
          <a:p>
            <a:pPr lvl="1"/>
            <a:r>
              <a:rPr lang="en-US" altLang="en-US" dirty="0">
                <a:ea typeface="MS PGothic" panose="020B0600070205080204" charset="-128"/>
              </a:rPr>
              <a:t>Allows relationships between relationships </a:t>
            </a:r>
            <a:endParaRPr lang="en-US" altLang="en-US" dirty="0">
              <a:ea typeface="MS PGothic" panose="020B0600070205080204" charset="-128"/>
            </a:endParaRPr>
          </a:p>
          <a:p>
            <a:pPr lvl="1"/>
            <a:r>
              <a:rPr lang="en-US" altLang="en-US" dirty="0">
                <a:ea typeface="MS PGothic" panose="020B0600070205080204" charset="-128"/>
              </a:rPr>
              <a:t>Abstraction of relationship into new entity</a:t>
            </a:r>
            <a:endParaRPr lang="en-US" altLang="en-US" dirty="0">
              <a:ea typeface="MS PGothic" panose="020B0600070205080204"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endParaRPr lang="en-US" altLang="en-US">
              <a:effectLst>
                <a:outerShdw blurRad="38100" dist="38100" dir="2700000" algn="tl">
                  <a:srgbClr val="C0C0C0"/>
                </a:outerShdw>
              </a:effectLst>
            </a:endParaRP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endParaRPr lang="en-US" altLang="en-US" dirty="0"/>
          </a:p>
          <a:p>
            <a:pPr lvl="1">
              <a:buSzPct val="110000"/>
              <a:buFont typeface="Arial" panose="020B0604020202020204" pitchFamily="34" charset="0"/>
              <a:buChar char="•"/>
            </a:pPr>
            <a:r>
              <a:rPr lang="en-US" altLang="en-US" dirty="0">
                <a:ea typeface="MS PGothic" panose="020B0600070205080204" charset="-128"/>
              </a:rPr>
              <a:t>A student is guided by a particular instructor on a particular project </a:t>
            </a:r>
            <a:endParaRPr lang="en-US" altLang="en-US" dirty="0">
              <a:ea typeface="MS PGothic" panose="020B0600070205080204" charset="-128"/>
            </a:endParaRPr>
          </a:p>
          <a:p>
            <a:pPr lvl="1">
              <a:buSzPct val="110000"/>
              <a:buFont typeface="Arial" panose="020B0604020202020204" pitchFamily="34" charset="0"/>
              <a:buChar char="•"/>
            </a:pPr>
            <a:r>
              <a:rPr lang="en-US" altLang="en-US" dirty="0">
                <a:ea typeface="MS PGothic" panose="020B0600070205080204" charset="-128"/>
              </a:rPr>
              <a:t>A student, instructor, project combination may have an associated evaluation</a:t>
            </a:r>
            <a:endParaRPr lang="en-US" altLang="en-US" dirty="0">
              <a:ea typeface="MS PGothic" panose="020B0600070205080204" charset="-128"/>
            </a:endParaRPr>
          </a:p>
        </p:txBody>
      </p:sp>
      <p:pic>
        <p:nvPicPr>
          <p:cNvPr id="68612"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endParaRPr lang="en-US" altLang="en-US" dirty="0">
              <a:effectLst>
                <a:outerShdw blurRad="38100" dist="38100" dir="2700000" algn="tl">
                  <a:srgbClr val="C0C0C0"/>
                </a:outerShdw>
              </a:effectLst>
            </a:endParaRPr>
          </a:p>
        </p:txBody>
      </p:sp>
      <p:sp>
        <p:nvSpPr>
          <p:cNvPr id="17411" name="Rectangle 3"/>
          <p:cNvSpPr>
            <a:spLocks noChangeArrowheads="1"/>
          </p:cNvSpPr>
          <p:nvPr/>
        </p:nvSpPr>
        <p:spPr bwMode="auto">
          <a:xfrm>
            <a:off x="1728926" y="916781"/>
            <a:ext cx="5761629" cy="3157538"/>
          </a:xfrm>
          <a:prstGeom prst="rect">
            <a:avLst/>
          </a:prstGeom>
          <a:noFill/>
          <a:ln w="9525">
            <a:noFill/>
            <a:miter lim="800000"/>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To represent aggregation, create a schema containing</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Primary key of the aggregated relationship,</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The primary key of the associated entity set</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Any descriptive attributes</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In our example:</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is:</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defRPr/>
            </a:pP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charset="0"/>
                <a:ea typeface="MS PGothic" panose="020B060007020508020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is redundant.</a:t>
            </a: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defRPr/>
            </a:pPr>
            <a:endParaRPr kumimoji="1"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defRPr/>
            </a:pPr>
            <a:endParaRPr kumimoji="1" lang="en-US" altLang="en-US" sz="1350"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endParaRPr lang="en-US" altLang="en-US" dirty="0">
              <a:effectLst>
                <a:outerShdw blurRad="38100" dist="38100" dir="2700000" algn="tl">
                  <a:srgbClr val="C0C0C0"/>
                </a:outerShdw>
              </a:effectLst>
            </a:endParaRP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endParaRPr lang="en-US" altLang="en-US" dirty="0"/>
          </a:p>
          <a:p>
            <a:r>
              <a:rPr lang="en-US" altLang="en-US" dirty="0"/>
              <a:t>These sub-groupings become lower-level entity sets that have attributes or participate in relationships that do not apply to the higher-level entity set.</a:t>
            </a:r>
            <a:endParaRPr lang="en-US" altLang="en-US" dirty="0"/>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endParaRPr lang="en-US" altLang="en-US" dirty="0"/>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endParaRPr lang="en-US" altLang="en-US" dirty="0"/>
          </a:p>
          <a:p>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endParaRPr lang="en-US" altLang="en-US">
              <a:effectLst>
                <a:outerShdw blurRad="38100" dist="38100" dir="2700000" algn="tl">
                  <a:srgbClr val="C0C0C0"/>
                </a:outerShdw>
              </a:effectLst>
            </a:endParaRP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endParaRPr lang="en-US" altLang="en-US" i="1" dirty="0"/>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endParaRPr lang="en-US" altLang="en-US" i="1" dirty="0"/>
          </a:p>
          <a:p>
            <a:r>
              <a:rPr lang="en-US" altLang="en-US" dirty="0"/>
              <a:t>Total and partial</a:t>
            </a:r>
            <a:endParaRPr lang="en-US" altLang="en-US" dirty="0"/>
          </a:p>
        </p:txBody>
      </p:sp>
      <p:pic>
        <p:nvPicPr>
          <p:cNvPr id="60420"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Inheritance/Specialization</a:t>
            </a:r>
            <a:endParaRPr lang="en-US" dirty="0"/>
          </a:p>
        </p:txBody>
      </p:sp>
      <p:pic>
        <p:nvPicPr>
          <p:cNvPr id="4" name="Picture 3"/>
          <p:cNvPicPr>
            <a:picLocks noChangeAspect="1"/>
          </p:cNvPicPr>
          <p:nvPr/>
        </p:nvPicPr>
        <p:blipFill>
          <a:blip r:embed="rId1"/>
          <a:stretch>
            <a:fillRect/>
          </a:stretch>
        </p:blipFill>
        <p:spPr>
          <a:xfrm>
            <a:off x="0" y="1013960"/>
            <a:ext cx="4064181" cy="3371538"/>
          </a:xfrm>
          <a:prstGeom prst="rect">
            <a:avLst/>
          </a:prstGeom>
        </p:spPr>
      </p:pic>
      <p:pic>
        <p:nvPicPr>
          <p:cNvPr id="5" name="Picture 4"/>
          <p:cNvPicPr>
            <a:picLocks noChangeAspect="1"/>
          </p:cNvPicPr>
          <p:nvPr/>
        </p:nvPicPr>
        <p:blipFill>
          <a:blip r:embed="rId2"/>
          <a:stretch>
            <a:fillRect/>
          </a:stretch>
        </p:blipFill>
        <p:spPr>
          <a:xfrm>
            <a:off x="3119718" y="616419"/>
            <a:ext cx="5969674" cy="1150489"/>
          </a:xfrm>
          <a:prstGeom prst="rect">
            <a:avLst/>
          </a:prstGeom>
        </p:spPr>
      </p:pic>
      <p:pic>
        <p:nvPicPr>
          <p:cNvPr id="6" name="Picture 5"/>
          <p:cNvPicPr>
            <a:picLocks noChangeAspect="1"/>
          </p:cNvPicPr>
          <p:nvPr/>
        </p:nvPicPr>
        <p:blipFill>
          <a:blip r:embed="rId3"/>
          <a:stretch>
            <a:fillRect/>
          </a:stretch>
        </p:blipFill>
        <p:spPr>
          <a:xfrm>
            <a:off x="3965555" y="2008993"/>
            <a:ext cx="5123837" cy="2412812"/>
          </a:xfrm>
          <a:prstGeom prst="rect">
            <a:avLst/>
          </a:prstGeom>
        </p:spPr>
      </p:pic>
      <p:sp>
        <p:nvSpPr>
          <p:cNvPr id="7" name="Rectangle 6"/>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675" b="0" i="0" u="none" strike="noStrike" kern="1200" cap="none" spc="0" normalizeH="0" baseline="0" noProof="0" dirty="0">
                <a:ln>
                  <a:noFill/>
                </a:ln>
                <a:solidFill>
                  <a:srgbClr val="444444"/>
                </a:solidFill>
                <a:effectLst/>
                <a:uLnTx/>
                <a:uFillTx/>
                <a:latin typeface="Arial" panose="020B0604020202020204" pitchFamily="34" charset="0"/>
                <a:ea typeface="MS PGothic" panose="020B0600070205080204" charset="-128"/>
                <a:cs typeface="+mn-cs"/>
              </a:rPr>
              <a:t>http://</a:t>
            </a:r>
            <a:r>
              <a:rPr kumimoji="0" lang="en-US" sz="675" b="0" i="0" u="none" strike="noStrike" kern="1200" cap="none" spc="0" normalizeH="0" baseline="0" noProof="0" dirty="0" err="1">
                <a:ln>
                  <a:noFill/>
                </a:ln>
                <a:solidFill>
                  <a:srgbClr val="444444"/>
                </a:solidFill>
                <a:effectLst/>
                <a:uLnTx/>
                <a:uFillTx/>
                <a:latin typeface="Arial" panose="020B0604020202020204" pitchFamily="34" charset="0"/>
                <a:ea typeface="MS PGothic" panose="020B0600070205080204"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panose="020B0604020202020204" pitchFamily="34" charset="0"/>
                <a:ea typeface="MS PGothic" panose="020B0600070205080204" charset="-128"/>
                <a:cs typeface="+mn-cs"/>
              </a:rPr>
              <a:t>/blog/technical-articles/inheritance-in-a-relational-database</a:t>
            </a:r>
            <a:endParaRPr kumimoji="0" lang="en-US" sz="675" b="0" i="0" u="none" strike="noStrike" kern="1200" cap="none" spc="0" normalizeH="0" baseline="0" noProof="0" dirty="0">
              <a:ln>
                <a:noFill/>
              </a:ln>
              <a:solidFill>
                <a:srgbClr val="444444"/>
              </a:solidFill>
              <a:effectLst/>
              <a:uLnTx/>
              <a:uFillTx/>
              <a:latin typeface="Arial" panose="020B0604020202020204" pitchFamily="34" charset="0"/>
              <a:ea typeface="MS PGothic" panose="020B0600070205080204" charset="-128"/>
              <a:cs typeface="+mn-cs"/>
            </a:endParaRPr>
          </a:p>
        </p:txBody>
      </p:sp>
      <p:sp>
        <p:nvSpPr>
          <p:cNvPr id="8" name="TextBox 7"/>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defRPr/>
            </a:pPr>
            <a:r>
              <a:rPr kumimoji="0" lang="en-US" sz="900" b="0" i="0" u="none" strike="noStrike" kern="1200" cap="none" spc="0" normalizeH="0" baseline="0" noProof="0" dirty="0">
                <a:ln>
                  <a:noFill/>
                </a:ln>
                <a:solidFill>
                  <a:srgbClr val="444444"/>
                </a:solidFill>
                <a:effectLst/>
                <a:uLnTx/>
                <a:uFillTx/>
                <a:latin typeface="Museo Sans For Dell"/>
                <a:ea typeface="MS PGothic" panose="020B0600070205080204" charset="-128"/>
                <a:cs typeface="+mn-cs"/>
              </a:rPr>
              <a:t>Are all employees faculty?</a:t>
            </a:r>
            <a:endParaRPr kumimoji="0" lang="en-US" sz="900" b="0" i="0" u="none" strike="noStrike" kern="1200" cap="none" spc="0" normalizeH="0" baseline="0" noProof="0" dirty="0">
              <a:ln>
                <a:noFill/>
              </a:ln>
              <a:solidFill>
                <a:srgbClr val="444444"/>
              </a:solidFill>
              <a:effectLst/>
              <a:uLnTx/>
              <a:uFillTx/>
              <a:latin typeface="Museo Sans For Dell"/>
              <a:ea typeface="MS PGothic" panose="020B0600070205080204" charset="-128"/>
              <a:cs typeface="+mn-cs"/>
            </a:endParaRP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defRPr/>
            </a:pPr>
            <a:r>
              <a:rPr kumimoji="0" lang="en-US" sz="900" b="0" i="0" u="none" strike="noStrike" kern="1200" cap="none" spc="0" normalizeH="0" baseline="0" noProof="0" dirty="0">
                <a:ln>
                  <a:noFill/>
                </a:ln>
                <a:solidFill>
                  <a:srgbClr val="444444"/>
                </a:solidFill>
                <a:effectLst/>
                <a:uLnTx/>
                <a:uFillTx/>
                <a:latin typeface="Museo Sans For Dell"/>
                <a:ea typeface="MS PGothic" panose="020B0600070205080204" charset="-128"/>
                <a:cs typeface="+mn-cs"/>
              </a:rPr>
              <a:t>Can students also be employees?</a:t>
            </a:r>
            <a:endParaRPr kumimoji="0" lang="en-US" sz="900" b="0" i="0" u="none" strike="noStrike" kern="1200" cap="none" spc="0" normalizeH="0" baseline="0" noProof="0" dirty="0">
              <a:ln>
                <a:noFill/>
              </a:ln>
              <a:solidFill>
                <a:srgbClr val="444444"/>
              </a:solidFill>
              <a:effectLst/>
              <a:uLnTx/>
              <a:uFillTx/>
              <a:latin typeface="Museo Sans For Dell"/>
              <a:ea typeface="MS PGothic" panose="020B0600070205080204" charset="-128"/>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By, Order By</a:t>
            </a:r>
            <a:endParaRPr lang="en-US" dirty="0"/>
          </a:p>
        </p:txBody>
      </p:sp>
      <p:sp>
        <p:nvSpPr>
          <p:cNvPr id="5" name="TextBox 4"/>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endParaRPr lang="en-US" dirty="0"/>
          </a:p>
        </p:txBody>
      </p:sp>
      <p:pic>
        <p:nvPicPr>
          <p:cNvPr id="6" name="Picture 5"/>
          <p:cNvPicPr>
            <a:picLocks noChangeAspect="1"/>
          </p:cNvPicPr>
          <p:nvPr/>
        </p:nvPicPr>
        <p:blipFill>
          <a:blip r:embed="rId1"/>
          <a:stretch>
            <a:fillRect/>
          </a:stretch>
        </p:blipFill>
        <p:spPr>
          <a:xfrm>
            <a:off x="1676400" y="2911437"/>
            <a:ext cx="3171825" cy="1564523"/>
          </a:xfrm>
          <a:prstGeom prst="rect">
            <a:avLst/>
          </a:prstGeom>
        </p:spPr>
      </p:pic>
      <p:sp>
        <p:nvSpPr>
          <p:cNvPr id="8" name="TextBox 7"/>
          <p:cNvSpPr txBox="1"/>
          <p:nvPr/>
        </p:nvSpPr>
        <p:spPr>
          <a:xfrm>
            <a:off x="2780716" y="461845"/>
            <a:ext cx="1164336" cy="369332"/>
          </a:xfrm>
          <a:prstGeom prst="rect">
            <a:avLst/>
          </a:prstGeom>
          <a:noFill/>
        </p:spPr>
        <p:txBody>
          <a:bodyPr wrap="square">
            <a:spAutoFit/>
          </a:bodyPr>
          <a:lstStyle/>
          <a:p>
            <a:r>
              <a:rPr lang="en-US" dirty="0"/>
              <a:t>classroom</a:t>
            </a:r>
            <a:endParaRPr lang="en-US" dirty="0"/>
          </a:p>
        </p:txBody>
      </p:sp>
      <p:pic>
        <p:nvPicPr>
          <p:cNvPr id="9" name="Picture 8"/>
          <p:cNvPicPr>
            <a:picLocks noChangeAspect="1"/>
          </p:cNvPicPr>
          <p:nvPr/>
        </p:nvPicPr>
        <p:blipFill>
          <a:blip r:embed="rId2"/>
          <a:stretch>
            <a:fillRect/>
          </a:stretch>
        </p:blipFill>
        <p:spPr>
          <a:xfrm>
            <a:off x="1882775" y="831177"/>
            <a:ext cx="3092450" cy="1649660"/>
          </a:xfrm>
          <a:prstGeom prst="rect">
            <a:avLst/>
          </a:prstGeom>
        </p:spPr>
      </p:pic>
      <p:sp>
        <p:nvSpPr>
          <p:cNvPr id="10" name="TextBox 9"/>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endParaRPr lang="en-US" dirty="0"/>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Specialization</a:t>
            </a:r>
            <a:endParaRPr lang="en-US" dirty="0"/>
          </a:p>
        </p:txBody>
      </p:sp>
      <p:pic>
        <p:nvPicPr>
          <p:cNvPr id="4" name="Picture 3"/>
          <p:cNvPicPr>
            <a:picLocks noChangeAspect="1"/>
          </p:cNvPicPr>
          <p:nvPr/>
        </p:nvPicPr>
        <p:blipFill>
          <a:blip r:embed="rId1"/>
          <a:stretch>
            <a:fillRect/>
          </a:stretch>
        </p:blipFill>
        <p:spPr>
          <a:xfrm>
            <a:off x="911133" y="587411"/>
            <a:ext cx="6126256" cy="396867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Table</a:t>
            </a:r>
            <a:endParaRPr lang="en-US" dirty="0"/>
          </a:p>
        </p:txBody>
      </p:sp>
      <p:pic>
        <p:nvPicPr>
          <p:cNvPr id="4" name="Picture 3"/>
          <p:cNvPicPr>
            <a:picLocks noChangeAspect="1"/>
          </p:cNvPicPr>
          <p:nvPr/>
        </p:nvPicPr>
        <p:blipFill>
          <a:blip r:embed="rId1"/>
          <a:stretch>
            <a:fillRect/>
          </a:stretch>
        </p:blipFill>
        <p:spPr>
          <a:xfrm>
            <a:off x="2192178" y="618297"/>
            <a:ext cx="4845211" cy="4077528"/>
          </a:xfrm>
          <a:prstGeom prst="rect">
            <a:avLst/>
          </a:prstGeom>
        </p:spPr>
      </p:pic>
      <p:sp>
        <p:nvSpPr>
          <p:cNvPr id="5" name="TextBox 4"/>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Tables</a:t>
            </a:r>
            <a:endPar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cxnSp>
        <p:nvCxnSpPr>
          <p:cNvPr id="6" name="Straight Arrow Connector 5"/>
          <p:cNvCxnSpPr>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rPr>
              <a:t>Views</a:t>
            </a:r>
            <a:endParaRPr kumimoji="0" lang="en-US" sz="1800" b="0" i="0" u="none" strike="noStrike" kern="1200" cap="none" spc="0" normalizeH="0" baseline="0" noProof="0" dirty="0">
              <a:ln>
                <a:noFill/>
              </a:ln>
              <a:solidFill>
                <a:prstClr val="black"/>
              </a:solidFill>
              <a:effectLst/>
              <a:uLnTx/>
              <a:uFillTx/>
              <a:latin typeface="Calibri" panose="020F0502020204030204" charset="0"/>
              <a:ea typeface="MS PGothic" panose="020B0600070205080204" charset="-128"/>
              <a:cs typeface="+mn-cs"/>
            </a:endParaRPr>
          </a:p>
        </p:txBody>
      </p:sp>
      <p:cxnSp>
        <p:nvCxnSpPr>
          <p:cNvPr id="8" name="Straight Arrow Connector 7"/>
          <p:cNvCxnSpPr>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Table</a:t>
            </a:r>
            <a:endParaRPr lang="en-US" dirty="0"/>
          </a:p>
        </p:txBody>
      </p:sp>
      <p:pic>
        <p:nvPicPr>
          <p:cNvPr id="4" name="Picture 3"/>
          <p:cNvPicPr>
            <a:picLocks noChangeAspect="1"/>
          </p:cNvPicPr>
          <p:nvPr/>
        </p:nvPicPr>
        <p:blipFill>
          <a:blip r:embed="rId1"/>
          <a:stretch>
            <a:fillRect/>
          </a:stretch>
        </p:blipFill>
        <p:spPr>
          <a:xfrm>
            <a:off x="2165779" y="638350"/>
            <a:ext cx="4598092" cy="4057475"/>
          </a:xfrm>
          <a:prstGeom prst="rect">
            <a:avLst/>
          </a:prstGeom>
        </p:spPr>
      </p:pic>
      <p:sp>
        <p:nvSpPr>
          <p:cNvPr id="5" name="TextBox 4"/>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t>Tables</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endParaRPr>
          </a:p>
        </p:txBody>
      </p:sp>
      <p:cxnSp>
        <p:nvCxnSpPr>
          <p:cNvPr id="6" name="Straight Arrow Connector 5"/>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t>View</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endParaRPr>
          </a:p>
        </p:txBody>
      </p:sp>
      <p:cxnSp>
        <p:nvCxnSpPr>
          <p:cNvPr id="9" name="Straight Arrow Connector 8"/>
          <p:cNvCxnSpPr>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Three Table</a:t>
            </a:r>
            <a:endParaRPr lang="en-US" dirty="0"/>
          </a:p>
        </p:txBody>
      </p:sp>
      <p:pic>
        <p:nvPicPr>
          <p:cNvPr id="4" name="Picture 3"/>
          <p:cNvPicPr>
            <a:picLocks noChangeAspect="1"/>
          </p:cNvPicPr>
          <p:nvPr/>
        </p:nvPicPr>
        <p:blipFill>
          <a:blip r:embed="rId1"/>
          <a:stretch>
            <a:fillRect/>
          </a:stretch>
        </p:blipFill>
        <p:spPr>
          <a:xfrm>
            <a:off x="533400" y="666750"/>
            <a:ext cx="6324600" cy="397247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MS PGothic" panose="020B060007020508020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MS PGothic" panose="020B060007020508020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MS PGothic" panose="020B060007020508020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33797"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MS PGothic" panose="020B060007020508020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MS PGothic" panose="020B060007020508020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MS PGothic" panose="020B060007020508020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12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W4111_02_F20:  Introduction to Databases – Lecture 6</a:t>
            </a:r>
            <a:endParaRPr kumimoji="0" lang="en-US" altLang="en-US" sz="12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11" name="Rectangle 10"/>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MS PGothic" panose="020B060007020508020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MS PGothic" panose="020B060007020508020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MS PGothic" panose="020B060007020508020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charset="0"/>
              <a:ea typeface="MS PGothic" panose="020B0600070205080204" charset="-128"/>
              <a:cs typeface="+mn-cs"/>
            </a:endParaRPr>
          </a:p>
        </p:txBody>
      </p:sp>
      <p:sp>
        <p:nvSpPr>
          <p:cNvPr id="12" name="Rectangle 7"/>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MS PGothic" panose="020B060007020508020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MS PGothic" panose="020B060007020508020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MS PGothic" panose="020B060007020508020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MS PGothic" panose="020B060007020508020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MS PGothic" panose="020B060007020508020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Modeling</a:t>
            </a:r>
            <a:endParaRPr kumimoji="0" lang="en-US" altLang="en-US" sz="24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pic>
        <p:nvPicPr>
          <p:cNvPr id="5" name="Picture 4"/>
          <p:cNvPicPr>
            <a:picLocks noChangeAspect="1"/>
          </p:cNvPicPr>
          <p:nvPr/>
        </p:nvPicPr>
        <p:blipFill>
          <a:blip r:embed="rId2"/>
          <a:stretch>
            <a:fillRect/>
          </a:stretch>
        </p:blipFill>
        <p:spPr>
          <a:xfrm>
            <a:off x="1736036" y="117475"/>
            <a:ext cx="6135756" cy="456351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endParaRPr lang="en-US" altLang="en-US">
              <a:effectLst>
                <a:outerShdw blurRad="38100" dist="38100" dir="2700000" algn="tl">
                  <a:srgbClr val="C0C0C0"/>
                </a:outerShdw>
              </a:effectLst>
            </a:endParaRP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1pPr>
            <a:lvl2pPr marL="742950" indent="-28575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2pPr>
            <a:lvl3pPr marL="11430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3pPr>
            <a:lvl4pPr marL="16002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4pPr>
            <a:lvl5pPr marL="20574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5pPr>
            <a:lvl6pPr marL="25146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6pPr>
            <a:lvl7pPr marL="29718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7pPr>
            <a:lvl8pPr marL="34290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8pPr>
            <a:lvl9pPr marL="38862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9pPr>
          </a:lstStyle>
          <a:p>
            <a:pPr marL="0" marR="0" lvl="0" indent="0" algn="l" defTabSz="449580" rtl="0" eaLnBrk="1" fontAlgn="base" latinLnBrk="0" hangingPunct="0">
              <a:lnSpc>
                <a:spcPct val="104000"/>
              </a:lnSpc>
              <a:spcBef>
                <a:spcPct val="0"/>
              </a:spcBef>
              <a:spcAft>
                <a:spcPct val="0"/>
              </a:spcAft>
              <a:buClr>
                <a:srgbClr val="000000"/>
              </a:buClr>
              <a:buSzPct val="45000"/>
              <a:buFontTx/>
              <a:buNone/>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rPr>
              <a:t>ER Diagram Notation</a:t>
            </a:r>
            <a:endPar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1pPr>
            <a:lvl2pPr marL="742950" indent="-28575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2pPr>
            <a:lvl3pPr marL="11430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3pPr>
            <a:lvl4pPr marL="16002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4pPr>
            <a:lvl5pPr marL="20574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5pPr>
            <a:lvl6pPr marL="25146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6pPr>
            <a:lvl7pPr marL="29718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7pPr>
            <a:lvl8pPr marL="34290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8pPr>
            <a:lvl9pPr marL="38862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600">
                <a:solidFill>
                  <a:schemeClr val="tx1"/>
                </a:solidFill>
                <a:latin typeface="Helvetica" charset="0"/>
                <a:ea typeface="MS PGothic" panose="020B0600070205080204" charset="-128"/>
              </a:defRPr>
            </a:lvl9pPr>
          </a:lstStyle>
          <a:p>
            <a:pPr marL="0" marR="0" lvl="0" indent="0" algn="l" defTabSz="449580" rtl="0" eaLnBrk="1" fontAlgn="base" latinLnBrk="0" hangingPunct="0">
              <a:lnSpc>
                <a:spcPct val="104000"/>
              </a:lnSpc>
              <a:spcBef>
                <a:spcPct val="0"/>
              </a:spcBef>
              <a:spcAft>
                <a:spcPct val="0"/>
              </a:spcAft>
              <a:buClr>
                <a:srgbClr val="000000"/>
              </a:buClr>
              <a:buSzPct val="45000"/>
              <a:buFontTx/>
              <a:buNone/>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rPr>
              <a:t>Equivalent in UML</a:t>
            </a:r>
            <a:endPar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MS PGothic" panose="020B0600070205080204" charset="-128"/>
              </a:defRPr>
            </a:lvl1pPr>
            <a:lvl2pPr marL="742950" indent="-285750">
              <a:defRPr sz="1600">
                <a:solidFill>
                  <a:schemeClr val="tx1"/>
                </a:solidFill>
                <a:latin typeface="Helvetica" charset="0"/>
                <a:ea typeface="MS PGothic" panose="020B0600070205080204" charset="-128"/>
              </a:defRPr>
            </a:lvl2pPr>
            <a:lvl3pPr marL="1143000" indent="-228600">
              <a:defRPr sz="1600">
                <a:solidFill>
                  <a:schemeClr val="tx1"/>
                </a:solidFill>
                <a:latin typeface="Helvetica" charset="0"/>
                <a:ea typeface="MS PGothic" panose="020B0600070205080204" charset="-128"/>
              </a:defRPr>
            </a:lvl3pPr>
            <a:lvl4pPr marL="1600200" indent="-228600">
              <a:defRPr sz="1600">
                <a:solidFill>
                  <a:schemeClr val="tx1"/>
                </a:solidFill>
                <a:latin typeface="Helvetica" charset="0"/>
                <a:ea typeface="MS PGothic" panose="020B0600070205080204" charset="-128"/>
              </a:defRPr>
            </a:lvl4pPr>
            <a:lvl5pPr marL="2057400" indent="-228600">
              <a:defRPr sz="1600">
                <a:solidFill>
                  <a:schemeClr val="tx1"/>
                </a:solidFill>
                <a:latin typeface="Helvetica"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charset="0"/>
                <a:ea typeface="MS PGothic" panose="020B060007020508020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350" b="1" i="0" u="none" strike="noStrike" kern="1200" cap="none" spc="0" normalizeH="0" baseline="0" noProof="0" dirty="0">
                <a:ln>
                  <a:noFill/>
                </a:ln>
                <a:solidFill>
                  <a:srgbClr val="002060"/>
                </a:solidFill>
                <a:effectLst/>
                <a:uLnTx/>
                <a:uFillTx/>
                <a:latin typeface="Helvetica" charset="0"/>
                <a:ea typeface="MS PGothic" panose="020B060007020508020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charset="0"/>
                <a:ea typeface="MS PGothic" panose="020B060007020508020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Generalization can use merged or separate arrows independent</a:t>
            </a:r>
            <a:endPar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275" b="0" i="0" u="none" strike="noStrike" kern="1200" cap="none" spc="0" normalizeH="0" baseline="0" noProof="0" dirty="0">
                <a:ln>
                  <a:noFill/>
                </a:ln>
                <a:solidFill>
                  <a:srgbClr val="000000"/>
                </a:solidFill>
                <a:effectLst/>
                <a:uLnTx/>
                <a:uFillTx/>
                <a:latin typeface="Helvetica" charset="0"/>
                <a:ea typeface="MS PGothic" panose="020B060007020508020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charset="0"/>
              <a:ea typeface="MS PGothic" panose="020B0600070205080204" charset="-128"/>
              <a:cs typeface="+mn-cs"/>
            </a:endParaRPr>
          </a:p>
        </p:txBody>
      </p:sp>
      <p:pic>
        <p:nvPicPr>
          <p:cNvPr id="86022" name="Picture 5"/>
          <p:cNvPicPr>
            <a:picLocks noChangeAspect="1" noChangeArrowheads="1"/>
          </p:cNvPicPr>
          <p:nvPr/>
        </p:nvPicPr>
        <p:blipFill>
          <a:blip r:embed="rId1">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rPr>
              <a:t>but that is not standard.</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MS PGothic" panose="020B0600070205080204" charset="-128"/>
              <a:cs typeface="+mn-cs"/>
            </a:endParaRPr>
          </a:p>
        </p:txBody>
      </p:sp>
      <p:cxnSp>
        <p:nvCxnSpPr>
          <p:cNvPr id="9" name="Straight Arrow Connector 8"/>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Approximate Model</a:t>
            </a:r>
            <a:endParaRPr lang="en-US" dirty="0"/>
          </a:p>
        </p:txBody>
      </p:sp>
      <p:pic>
        <p:nvPicPr>
          <p:cNvPr id="7" name="Picture 6"/>
          <p:cNvPicPr>
            <a:picLocks noChangeAspect="1"/>
          </p:cNvPicPr>
          <p:nvPr/>
        </p:nvPicPr>
        <p:blipFill>
          <a:blip r:embed="rId1"/>
          <a:stretch>
            <a:fillRect/>
          </a:stretch>
        </p:blipFill>
        <p:spPr>
          <a:xfrm>
            <a:off x="1295400" y="561031"/>
            <a:ext cx="5848350" cy="402143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Number</a:t>
            </a:r>
            <a:endParaRPr lang="en-US" dirty="0"/>
          </a:p>
        </p:txBody>
      </p:sp>
      <p:pic>
        <p:nvPicPr>
          <p:cNvPr id="4" name="Picture 3"/>
          <p:cNvPicPr>
            <a:picLocks noChangeAspect="1"/>
          </p:cNvPicPr>
          <p:nvPr/>
        </p:nvPicPr>
        <p:blipFill>
          <a:blip r:embed="rId1"/>
          <a:stretch>
            <a:fillRect/>
          </a:stretch>
        </p:blipFill>
        <p:spPr>
          <a:xfrm>
            <a:off x="5219340" y="133350"/>
            <a:ext cx="3752090" cy="4565650"/>
          </a:xfrm>
          <a:prstGeom prst="rect">
            <a:avLst/>
          </a:prstGeom>
        </p:spPr>
      </p:pic>
      <p:pic>
        <p:nvPicPr>
          <p:cNvPr id="5" name="Picture 4"/>
          <p:cNvPicPr>
            <a:picLocks noChangeAspect="1"/>
          </p:cNvPicPr>
          <p:nvPr/>
        </p:nvPicPr>
        <p:blipFill>
          <a:blip r:embed="rId2"/>
          <a:stretch>
            <a:fillRect/>
          </a:stretch>
        </p:blipFill>
        <p:spPr>
          <a:xfrm>
            <a:off x="1905000" y="971316"/>
            <a:ext cx="3220551" cy="3698124"/>
          </a:xfrm>
          <a:prstGeom prst="rect">
            <a:avLst/>
          </a:prstGeom>
        </p:spPr>
      </p:pic>
      <p:sp>
        <p:nvSpPr>
          <p:cNvPr id="7" name="TextBox 6"/>
          <p:cNvSpPr txBox="1"/>
          <p:nvPr/>
        </p:nvSpPr>
        <p:spPr>
          <a:xfrm>
            <a:off x="0" y="524328"/>
            <a:ext cx="5410200" cy="230832"/>
          </a:xfrm>
          <a:prstGeom prst="rect">
            <a:avLst/>
          </a:prstGeom>
          <a:noFill/>
        </p:spPr>
        <p:txBody>
          <a:bodyPr wrap="square">
            <a:spAutoFit/>
          </a:bodyPr>
          <a:lstStyle/>
          <a:p>
            <a:r>
              <a:rPr lang="en-US" sz="900" dirty="0"/>
              <a:t>https://</a:t>
            </a:r>
            <a:r>
              <a:rPr lang="en-US" sz="900" dirty="0" err="1"/>
              <a:t>www.cc-seas.columbia.edu</a:t>
            </a:r>
            <a:r>
              <a:rPr lang="en-US" sz="900" dirty="0"/>
              <a:t>/sites/</a:t>
            </a:r>
            <a:r>
              <a:rPr lang="en-US" sz="900" dirty="0" err="1"/>
              <a:t>dsa</a:t>
            </a:r>
            <a:r>
              <a:rPr lang="en-US" sz="900" dirty="0"/>
              <a:t>/files/handbooks/Columbia%20Key%20to%20Course%20Listing.pdf</a:t>
            </a:r>
            <a:endParaRPr lang="en-US" sz="9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Columbia Open Data Service</a:t>
            </a:r>
            <a:endParaRPr lang="en-US" dirty="0"/>
          </a:p>
        </p:txBody>
      </p:sp>
      <p:pic>
        <p:nvPicPr>
          <p:cNvPr id="4" name="Picture 3"/>
          <p:cNvPicPr>
            <a:picLocks noChangeAspect="1"/>
          </p:cNvPicPr>
          <p:nvPr/>
        </p:nvPicPr>
        <p:blipFill>
          <a:blip r:embed="rId1"/>
          <a:stretch>
            <a:fillRect/>
          </a:stretch>
        </p:blipFill>
        <p:spPr>
          <a:xfrm>
            <a:off x="762000" y="560572"/>
            <a:ext cx="6883400" cy="402235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The ER model represents “associations/relationships” as</a:t>
            </a:r>
            <a:endParaRPr lang="en-US" sz="1800" dirty="0"/>
          </a:p>
          <a:p>
            <a:pPr lvl="1"/>
            <a:r>
              <a:rPr lang="en-US" sz="1600" dirty="0"/>
              <a:t>First class “things”</a:t>
            </a:r>
            <a:endParaRPr lang="en-US" sz="1600" dirty="0"/>
          </a:p>
          <a:p>
            <a:pPr lvl="1"/>
            <a:r>
              <a:rPr lang="en-US" sz="1600" dirty="0"/>
              <a:t>That are different from “entities.”</a:t>
            </a:r>
            <a:endParaRPr lang="en-US" sz="1600" dirty="0"/>
          </a:p>
          <a:p>
            <a:r>
              <a:rPr lang="en-US" sz="1800" dirty="0"/>
              <a:t>The SQL model does not have “relationships” or</a:t>
            </a:r>
            <a:br>
              <a:rPr lang="en-US" sz="1800" dirty="0"/>
            </a:br>
            <a:r>
              <a:rPr lang="en-US" sz="1800" dirty="0"/>
              <a:t>associations as first class types. You have</a:t>
            </a:r>
            <a:endParaRPr lang="en-US" sz="1800" dirty="0"/>
          </a:p>
          <a:p>
            <a:pPr lvl="1"/>
            <a:r>
              <a:rPr lang="en-US" sz="1600" dirty="0"/>
              <a:t>Tables</a:t>
            </a:r>
            <a:endParaRPr lang="en-US" sz="1600" dirty="0"/>
          </a:p>
          <a:p>
            <a:pPr lvl="1"/>
            <a:r>
              <a:rPr lang="en-US" sz="1600" dirty="0"/>
              <a:t>Columns</a:t>
            </a:r>
            <a:endParaRPr lang="en-US" sz="1600" dirty="0"/>
          </a:p>
          <a:p>
            <a:pPr lvl="1"/>
            <a:r>
              <a:rPr lang="en-US" sz="1600" dirty="0"/>
              <a:t>Keys</a:t>
            </a:r>
            <a:endParaRPr lang="en-US" sz="1600" dirty="0"/>
          </a:p>
          <a:p>
            <a:pPr lvl="1"/>
            <a:r>
              <a:rPr lang="en-US" sz="1600" dirty="0"/>
              <a:t>Constraints</a:t>
            </a:r>
            <a:endParaRPr lang="en-US" sz="1600" dirty="0"/>
          </a:p>
          <a:p>
            <a:pPr lvl="1"/>
            <a:r>
              <a:rPr lang="en-US" sz="1600" dirty="0"/>
              <a:t>… …</a:t>
            </a:r>
            <a:endParaRPr lang="en-US" sz="1600" dirty="0"/>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p:cNvSpPr>
            <a:spLocks noGrp="1"/>
          </p:cNvSpPr>
          <p:nvPr>
            <p:ph type="title"/>
          </p:nvPr>
        </p:nvSpPr>
        <p:spPr/>
        <p:txBody>
          <a:bodyPr/>
          <a:lstStyle/>
          <a:p>
            <a:r>
              <a:rPr lang="en-US" dirty="0"/>
              <a:t>Associative Entity</a:t>
            </a:r>
            <a:endParaRPr lang="en-US" dirty="0"/>
          </a:p>
        </p:txBody>
      </p:sp>
      <p:pic>
        <p:nvPicPr>
          <p:cNvPr id="4" name="Picture 3"/>
          <p:cNvPicPr>
            <a:picLocks noChangeAspect="1"/>
          </p:cNvPicPr>
          <p:nvPr/>
        </p:nvPicPr>
        <p:blipFill>
          <a:blip r:embed="rId1"/>
          <a:stretch>
            <a:fillRect/>
          </a:stretch>
        </p:blipFill>
        <p:spPr>
          <a:xfrm>
            <a:off x="5580270" y="1047750"/>
            <a:ext cx="3484179" cy="3505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Complex Examples</a:t>
            </a:r>
            <a:endPar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a:p>
            <a:pPr marL="0" marR="0" lvl="0" indent="0" algn="ctr" defTabSz="457200" rtl="0" eaLnBrk="1" fontAlgn="base" latinLnBrk="0" hangingPunct="1">
              <a:lnSpc>
                <a:spcPct val="100000"/>
              </a:lnSpc>
              <a:spcBef>
                <a:spcPct val="0"/>
              </a:spcBef>
              <a:spcAft>
                <a:spcPct val="0"/>
              </a:spcAft>
              <a:buClrTx/>
              <a:buSzTx/>
              <a:buFontTx/>
              <a:buNone/>
              <a:defRPr/>
            </a:pPr>
            <a:r>
              <a:rPr lang="en-US" altLang="en-US" sz="2800" i="1" dirty="0">
                <a:solidFill>
                  <a:prstClr val="white"/>
                </a:solidFill>
              </a:rPr>
              <a:t>(Classic Models, </a:t>
            </a:r>
            <a:r>
              <a:rPr lang="en-US" altLang="en-US" sz="2800" i="1" dirty="0" err="1">
                <a:solidFill>
                  <a:prstClr val="white"/>
                </a:solidFill>
              </a:rPr>
              <a:t>DataGrip</a:t>
            </a:r>
            <a:r>
              <a:rPr lang="en-US" altLang="en-US" sz="2800" i="1" dirty="0">
                <a:solidFill>
                  <a:prstClr val="white"/>
                </a:solidFill>
              </a:rPr>
              <a:t>)</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1"/>
              </a:rPr>
              <a:t>https://en.wikipedia.org/wiki/Associative_entity</a:t>
            </a:r>
            <a:r>
              <a:rPr lang="en-US" sz="1600" dirty="0"/>
              <a:t>)</a:t>
            </a:r>
            <a:endParaRPr lang="en-US" sz="1600" dirty="0"/>
          </a:p>
          <a:p>
            <a:r>
              <a:rPr lang="en-US" sz="1600" dirty="0"/>
              <a:t>Consider </a:t>
            </a:r>
            <a:r>
              <a:rPr lang="en-US" sz="1600" i="1" dirty="0"/>
              <a:t>Students – Sections:</a:t>
            </a:r>
            <a:endParaRPr lang="en-US" sz="1600" i="1" dirty="0"/>
          </a:p>
          <a:p>
            <a:pPr lvl="1"/>
            <a:r>
              <a:rPr lang="en-US" sz="1400" dirty="0"/>
              <a:t>This is many-to-many. There is not way to implement in SQL. You see this in the </a:t>
            </a:r>
            <a:r>
              <a:rPr lang="en-US" sz="1400" i="1" dirty="0"/>
              <a:t>Advises</a:t>
            </a:r>
            <a:r>
              <a:rPr lang="en-US" sz="1400" dirty="0"/>
              <a:t> table in the sample database.</a:t>
            </a:r>
            <a:endParaRPr lang="en-US" sz="1400" dirty="0"/>
          </a:p>
          <a:p>
            <a:pPr lvl="1"/>
            <a:r>
              <a:rPr lang="en-US" sz="1400" dirty="0"/>
              <a:t>The “relationship/association” has properties that are not attributes of the connected entities. </a:t>
            </a:r>
            <a:endParaRPr lang="en-US" sz="1400" dirty="0"/>
          </a:p>
        </p:txBody>
      </p:sp>
      <p:sp>
        <p:nvSpPr>
          <p:cNvPr id="3" name="Title 2"/>
          <p:cNvSpPr>
            <a:spLocks noGrp="1"/>
          </p:cNvSpPr>
          <p:nvPr>
            <p:ph type="title"/>
          </p:nvPr>
        </p:nvSpPr>
        <p:spPr/>
        <p:txBody>
          <a:bodyPr/>
          <a:lstStyle/>
          <a:p>
            <a:r>
              <a:rPr lang="en-US" dirty="0"/>
              <a:t>Associative Entity</a:t>
            </a:r>
            <a:endParaRPr lang="en-US" dirty="0"/>
          </a:p>
        </p:txBody>
      </p:sp>
      <p:pic>
        <p:nvPicPr>
          <p:cNvPr id="4" name="Picture 3"/>
          <p:cNvPicPr>
            <a:picLocks noChangeAspect="1"/>
          </p:cNvPicPr>
          <p:nvPr/>
        </p:nvPicPr>
        <p:blipFill>
          <a:blip r:embed="rId2"/>
          <a:stretch>
            <a:fillRect/>
          </a:stretch>
        </p:blipFill>
        <p:spPr>
          <a:xfrm>
            <a:off x="0" y="2740230"/>
            <a:ext cx="4036115" cy="1676400"/>
          </a:xfrm>
          <a:prstGeom prst="rect">
            <a:avLst/>
          </a:prstGeom>
        </p:spPr>
      </p:pic>
      <p:pic>
        <p:nvPicPr>
          <p:cNvPr id="5" name="Picture 4"/>
          <p:cNvPicPr>
            <a:picLocks noChangeAspect="1"/>
          </p:cNvPicPr>
          <p:nvPr/>
        </p:nvPicPr>
        <p:blipFill>
          <a:blip r:embed="rId3"/>
          <a:stretch>
            <a:fillRect/>
          </a:stretch>
        </p:blipFill>
        <p:spPr>
          <a:xfrm>
            <a:off x="5048003" y="2753342"/>
            <a:ext cx="3962400" cy="1518233"/>
          </a:xfrm>
          <a:prstGeom prst="rect">
            <a:avLst/>
          </a:prstGeom>
        </p:spPr>
      </p:pic>
      <p:sp>
        <p:nvSpPr>
          <p:cNvPr id="6" name="Right Arrow 5"/>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endParaRPr lang="en-US" sz="1200" dirty="0"/>
          </a:p>
        </p:txBody>
      </p:sp>
      <p:sp>
        <p:nvSpPr>
          <p:cNvPr id="7" name="TextBox 6"/>
          <p:cNvSpPr txBox="1"/>
          <p:nvPr/>
        </p:nvSpPr>
        <p:spPr>
          <a:xfrm>
            <a:off x="1981200" y="4271575"/>
            <a:ext cx="2970878" cy="369332"/>
          </a:xfrm>
          <a:prstGeom prst="rect">
            <a:avLst/>
          </a:prstGeom>
          <a:noFill/>
        </p:spPr>
        <p:txBody>
          <a:bodyPr wrap="none" rtlCol="0">
            <a:spAutoFit/>
          </a:bodyPr>
          <a:lstStyle/>
          <a:p>
            <a:r>
              <a:rPr lang="en-US" dirty="0"/>
              <a:t>Switch to notebook diagram.</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dirty="0"/>
              <a:t>Almost any data model has the same core concepts:</a:t>
            </a:r>
            <a:endParaRPr lang="en-US" sz="1800" dirty="0"/>
          </a:p>
          <a:p>
            <a:r>
              <a:rPr lang="en-US" sz="1800" dirty="0"/>
              <a:t>Types and instances:</a:t>
            </a:r>
            <a:endParaRPr lang="en-US" sz="1800" dirty="0"/>
          </a:p>
          <a:p>
            <a:pPr lvl="1"/>
            <a:r>
              <a:rPr lang="en-US" sz="1600" dirty="0"/>
              <a:t>Entity Type: A definition of a type of thing with properties and relationships.</a:t>
            </a:r>
            <a:endParaRPr lang="en-US" sz="1600" dirty="0"/>
          </a:p>
          <a:p>
            <a:pPr lvl="1"/>
            <a:r>
              <a:rPr lang="en-US" sz="1600" dirty="0"/>
              <a:t>Entity Instance: A specific instantiation of the Entity Type</a:t>
            </a:r>
            <a:endParaRPr lang="en-US" sz="1600" dirty="0"/>
          </a:p>
          <a:p>
            <a:pPr lvl="1"/>
            <a:r>
              <a:rPr lang="en-US" sz="1600" dirty="0"/>
              <a:t>Entity Set Instance: An Entity Type that:</a:t>
            </a:r>
            <a:endParaRPr lang="en-US" sz="1600" dirty="0"/>
          </a:p>
          <a:p>
            <a:pPr lvl="2"/>
            <a:r>
              <a:rPr lang="en-US" sz="1400" dirty="0"/>
              <a:t>Has properties and relationships like any entity, but ...</a:t>
            </a:r>
            <a:endParaRPr lang="en-US" sz="1400" dirty="0"/>
          </a:p>
          <a:p>
            <a:pPr lvl="2"/>
            <a:r>
              <a:rPr lang="en-US" sz="1400" dirty="0"/>
              <a:t>Has at least one </a:t>
            </a:r>
            <a:r>
              <a:rPr lang="en-US" sz="1400" i="1" dirty="0"/>
              <a:t>special relationship –</a:t>
            </a:r>
            <a:r>
              <a:rPr lang="en-US" sz="1400" dirty="0"/>
              <a:t> </a:t>
            </a:r>
            <a:r>
              <a:rPr lang="en-US" sz="1400" b="1" i="1" dirty="0"/>
              <a:t>contains.</a:t>
            </a:r>
            <a:endParaRPr lang="en-US" sz="1400" b="1" i="1" dirty="0"/>
          </a:p>
          <a:p>
            <a:r>
              <a:rPr lang="en-US" sz="1800" dirty="0"/>
              <a:t>Operations, minimally CRUD, that manipulate entity types and instances:</a:t>
            </a:r>
            <a:endParaRPr lang="en-US" sz="1800" dirty="0"/>
          </a:p>
          <a:p>
            <a:pPr lvl="1"/>
            <a:r>
              <a:rPr lang="en-US" sz="1600" dirty="0"/>
              <a:t>Create</a:t>
            </a:r>
            <a:endParaRPr lang="en-US" sz="1600" dirty="0"/>
          </a:p>
          <a:p>
            <a:pPr lvl="1"/>
            <a:r>
              <a:rPr lang="en-US" sz="1600" dirty="0"/>
              <a:t>Retrieve</a:t>
            </a:r>
            <a:endParaRPr lang="en-US" sz="1600" dirty="0"/>
          </a:p>
          <a:p>
            <a:pPr lvl="1"/>
            <a:r>
              <a:rPr lang="en-US" sz="1600" dirty="0"/>
              <a:t>Update</a:t>
            </a:r>
            <a:endParaRPr lang="en-US" sz="1600" dirty="0"/>
          </a:p>
          <a:p>
            <a:pPr lvl="1"/>
            <a:r>
              <a:rPr lang="en-US" sz="1600" dirty="0"/>
              <a:t>Delete</a:t>
            </a:r>
            <a:endParaRPr lang="en-US" sz="1600" dirty="0"/>
          </a:p>
          <a:p>
            <a:pPr lvl="1"/>
            <a:r>
              <a:rPr lang="en-US" sz="1600" dirty="0"/>
              <a:t>Reference/Identify/... ...</a:t>
            </a:r>
            <a:endParaRPr lang="en-US" sz="1600" dirty="0"/>
          </a:p>
        </p:txBody>
      </p:sp>
      <p:sp>
        <p:nvSpPr>
          <p:cNvPr id="3" name="Title 2"/>
          <p:cNvSpPr>
            <a:spLocks noGrp="1"/>
          </p:cNvSpPr>
          <p:nvPr>
            <p:ph type="title"/>
          </p:nvPr>
        </p:nvSpPr>
        <p:spPr/>
        <p:txBody>
          <a:bodyPr/>
          <a:lstStyle/>
          <a:p>
            <a:r>
              <a:rPr lang="en-US" dirty="0"/>
              <a:t>Data Modeling Concepts and REST</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p:cNvPicPr>
            <a:picLocks noChangeAspect="1"/>
          </p:cNvPicPr>
          <p:nvPr/>
        </p:nvPicPr>
        <p:blipFill>
          <a:blip r:embed="rId1"/>
          <a:stretch>
            <a:fillRect/>
          </a:stretch>
        </p:blipFill>
        <p:spPr>
          <a:xfrm>
            <a:off x="685800" y="725594"/>
            <a:ext cx="7772400" cy="369231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p:cNvPicPr>
            <a:picLocks noChangeAspect="1"/>
          </p:cNvPicPr>
          <p:nvPr/>
        </p:nvPicPr>
        <p:blipFill>
          <a:blip r:embed="rId1"/>
          <a:stretch>
            <a:fillRect/>
          </a:stretch>
        </p:blipFill>
        <p:spPr>
          <a:xfrm>
            <a:off x="838200" y="742950"/>
            <a:ext cx="6858000" cy="381499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 and Resources</a:t>
            </a:r>
            <a:endParaRPr lang="en-US" dirty="0"/>
          </a:p>
        </p:txBody>
      </p:sp>
      <p:pic>
        <p:nvPicPr>
          <p:cNvPr id="4" name="Picture 3"/>
          <p:cNvPicPr>
            <a:picLocks noChangeAspect="1"/>
          </p:cNvPicPr>
          <p:nvPr/>
        </p:nvPicPr>
        <p:blipFill>
          <a:blip r:embed="rId1"/>
          <a:stretch>
            <a:fillRect/>
          </a:stretch>
        </p:blipFill>
        <p:spPr>
          <a:xfrm>
            <a:off x="586595" y="478609"/>
            <a:ext cx="7970809" cy="4191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URLs</a:t>
            </a:r>
            <a:endParaRPr lang="en-US" dirty="0"/>
          </a:p>
        </p:txBody>
      </p:sp>
      <p:pic>
        <p:nvPicPr>
          <p:cNvPr id="2" name="Picture 1"/>
          <p:cNvPicPr>
            <a:picLocks noChangeAspect="1"/>
          </p:cNvPicPr>
          <p:nvPr/>
        </p:nvPicPr>
        <p:blipFill>
          <a:blip r:embed="rId1"/>
          <a:stretch>
            <a:fillRect/>
          </a:stretch>
        </p:blipFill>
        <p:spPr>
          <a:xfrm>
            <a:off x="609600" y="535781"/>
            <a:ext cx="7239000" cy="407193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809750"/>
            <a:ext cx="8763000" cy="369332"/>
          </a:xfrm>
          <a:prstGeom prst="rect">
            <a:avLst/>
          </a:prstGeom>
          <a:noFill/>
        </p:spPr>
        <p:txBody>
          <a:bodyPr wrap="square">
            <a:spAutoFit/>
          </a:bodyPr>
          <a:lstStyle/>
          <a:p>
            <a:r>
              <a:rPr lang="en-US" dirty="0" err="1"/>
              <a:t>jdbc:mysql</a:t>
            </a:r>
            <a:r>
              <a:rPr lang="en-US" dirty="0"/>
              <a:t>://columbia-examples.ckkqqktwkcji.us-east-1.rds.amazonaws.com:3306</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Simplistic, Conceptual Mapping (Examples)</a:t>
            </a:r>
            <a:endParaRPr lang="en-US" dirty="0"/>
          </a:p>
        </p:txBody>
      </p:sp>
      <p:graphicFrame>
        <p:nvGraphicFramePr>
          <p:cNvPr id="4" name="Table 4"/>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gridCol w="3162300"/>
                <a:gridCol w="3162300"/>
                <a:gridCol w="1295400"/>
              </a:tblGrid>
              <a:tr h="370840">
                <a:tc>
                  <a:txBody>
                    <a:bodyPr/>
                    <a:lstStyle/>
                    <a:p>
                      <a:r>
                        <a:rPr lang="en-US" sz="1400" dirty="0"/>
                        <a:t>REST Method</a:t>
                      </a:r>
                      <a:endParaRPr lang="en-US" sz="1400" dirty="0"/>
                    </a:p>
                  </a:txBody>
                  <a:tcPr/>
                </a:tc>
                <a:tc>
                  <a:txBody>
                    <a:bodyPr/>
                    <a:lstStyle/>
                    <a:p>
                      <a:r>
                        <a:rPr lang="en-US" sz="1400" dirty="0"/>
                        <a:t>Resource Path</a:t>
                      </a:r>
                      <a:endParaRPr lang="en-US" sz="1400" dirty="0"/>
                    </a:p>
                  </a:txBody>
                  <a:tcPr/>
                </a:tc>
                <a:tc>
                  <a:txBody>
                    <a:bodyPr/>
                    <a:lstStyle/>
                    <a:p>
                      <a:r>
                        <a:rPr lang="en-US" sz="1400" dirty="0"/>
                        <a:t>Relational Operation</a:t>
                      </a:r>
                      <a:endParaRPr lang="en-US" sz="1400" dirty="0"/>
                    </a:p>
                  </a:txBody>
                  <a:tcPr/>
                </a:tc>
                <a:tc>
                  <a:txBody>
                    <a:bodyPr/>
                    <a:lstStyle/>
                    <a:p>
                      <a:r>
                        <a:rPr lang="en-US" sz="1400" dirty="0"/>
                        <a:t>DB Resource</a:t>
                      </a:r>
                      <a:endParaRPr lang="en-US" sz="1400" dirty="0"/>
                    </a:p>
                  </a:txBody>
                  <a:tcPr/>
                </a:tc>
              </a:tr>
              <a:tr h="370840">
                <a:tc>
                  <a:txBody>
                    <a:bodyPr/>
                    <a:lstStyle/>
                    <a:p>
                      <a:r>
                        <a:rPr lang="en-US" sz="1400" dirty="0"/>
                        <a:t>DELETE</a:t>
                      </a:r>
                      <a:endParaRPr lang="en-US" sz="1400" dirty="0"/>
                    </a:p>
                  </a:txBody>
                  <a:tcPr/>
                </a:tc>
                <a:tc>
                  <a:txBody>
                    <a:bodyPr/>
                    <a:lstStyle/>
                    <a:p>
                      <a:r>
                        <a:rPr lang="en-US" sz="1400" dirty="0"/>
                        <a:t>/people</a:t>
                      </a:r>
                      <a:endParaRPr lang="en-US" sz="1400" dirty="0"/>
                    </a:p>
                  </a:txBody>
                  <a:tcPr/>
                </a:tc>
                <a:tc>
                  <a:txBody>
                    <a:bodyPr/>
                    <a:lstStyle/>
                    <a:p>
                      <a:r>
                        <a:rPr lang="en-US" sz="1400" dirty="0"/>
                        <a:t>DROP TABLE</a:t>
                      </a:r>
                      <a:endParaRPr lang="en-US" sz="1400" dirty="0"/>
                    </a:p>
                  </a:txBody>
                  <a:tcPr/>
                </a:tc>
                <a:tc>
                  <a:txBody>
                    <a:bodyPr/>
                    <a:lstStyle/>
                    <a:p>
                      <a:r>
                        <a:rPr lang="en-US" sz="1400" dirty="0"/>
                        <a:t>people table</a:t>
                      </a:r>
                      <a:endParaRPr lang="en-US" sz="1400" dirty="0"/>
                    </a:p>
                  </a:txBody>
                  <a:tcPr/>
                </a:tc>
              </a:tr>
              <a:tr h="370840">
                <a:tc>
                  <a:txBody>
                    <a:bodyPr/>
                    <a:lstStyle/>
                    <a:p>
                      <a:r>
                        <a:rPr lang="en-US" sz="1400" dirty="0"/>
                        <a:t>POST</a:t>
                      </a:r>
                      <a:endParaRPr lang="en-US" sz="1400" dirty="0"/>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endParaRPr lang="en-US" sz="1400" dirty="0"/>
                    </a:p>
                  </a:txBody>
                  <a:tcPr/>
                </a:tc>
                <a:tc>
                  <a:txBody>
                    <a:bodyPr/>
                    <a:lstStyle/>
                    <a:p>
                      <a:r>
                        <a:rPr lang="en-US" sz="1400" dirty="0"/>
                        <a:t>people table</a:t>
                      </a:r>
                      <a:br>
                        <a:rPr lang="en-US" sz="1400" dirty="0"/>
                      </a:br>
                      <a:r>
                        <a:rPr lang="en-US" sz="1400" dirty="0"/>
                        <a:t>people row</a:t>
                      </a:r>
                      <a:endParaRPr lang="en-US" sz="1400" dirty="0"/>
                    </a:p>
                  </a:txBody>
                  <a:tcPr/>
                </a:tc>
              </a:tr>
              <a:tr h="370840">
                <a:tc>
                  <a:txBody>
                    <a:bodyPr/>
                    <a:lstStyle/>
                    <a:p>
                      <a:r>
                        <a:rPr lang="en-US" sz="1400" dirty="0"/>
                        <a:t>GET</a:t>
                      </a:r>
                      <a:endParaRPr lang="en-US" sz="1400" dirty="0"/>
                    </a:p>
                  </a:txBody>
                  <a:tcPr/>
                </a:tc>
                <a:tc>
                  <a:txBody>
                    <a:bodyPr/>
                    <a:lstStyle/>
                    <a:p>
                      <a:r>
                        <a:rPr lang="en-US" sz="1400" dirty="0"/>
                        <a:t>/people/21</a:t>
                      </a:r>
                      <a:endParaRPr lang="en-US" sz="1400" dirty="0"/>
                    </a:p>
                  </a:txBody>
                  <a:tcPr/>
                </a:tc>
                <a:tc>
                  <a:txBody>
                    <a:bodyPr/>
                    <a:lstStyle/>
                    <a:p>
                      <a:r>
                        <a:rPr lang="en-US" sz="1400" dirty="0"/>
                        <a:t>SHOW KEYS FROM people ...;</a:t>
                      </a:r>
                      <a:endParaRPr lang="en-US" sz="1400" dirty="0"/>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endParaRPr lang="en-US" sz="1400" dirty="0"/>
                    </a:p>
                  </a:txBody>
                  <a:tcPr/>
                </a:tc>
                <a:tc>
                  <a:txBody>
                    <a:bodyPr/>
                    <a:lstStyle/>
                    <a:p>
                      <a:r>
                        <a:rPr lang="en-US" sz="1400" dirty="0"/>
                        <a:t>people row</a:t>
                      </a:r>
                      <a:endParaRPr lang="en-US" sz="1400" dirty="0"/>
                    </a:p>
                  </a:txBody>
                  <a:tcPr/>
                </a:tc>
              </a:tr>
              <a:tr h="370840">
                <a:tc>
                  <a:txBody>
                    <a:bodyPr/>
                    <a:lstStyle/>
                    <a:p>
                      <a:r>
                        <a:rPr lang="en-US" sz="1400" dirty="0"/>
                        <a:t>GET</a:t>
                      </a:r>
                      <a:endParaRPr lang="en-US" sz="1400" dirty="0"/>
                    </a:p>
                  </a:txBody>
                  <a:tcPr/>
                </a:tc>
                <a:tc>
                  <a:txBody>
                    <a:bodyPr/>
                    <a:lstStyle/>
                    <a:p>
                      <a:r>
                        <a:rPr lang="en-US" sz="1400" dirty="0"/>
                        <a:t>/people/21/batting</a:t>
                      </a:r>
                      <a:endParaRPr lang="en-US" sz="1400" dirty="0"/>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endParaRPr lang="en-US" sz="1400" dirty="0"/>
                    </a:p>
                  </a:txBody>
                  <a:tcPr/>
                </a:tc>
                <a:tc>
                  <a:txBody>
                    <a:bodyPr/>
                    <a:lstStyle/>
                    <a:p>
                      <a:endParaRPr lang="en-US" sz="1400"/>
                    </a:p>
                  </a:txBody>
                  <a:tcPr/>
                </a:tc>
              </a:tr>
              <a:tr h="370840">
                <a:tc>
                  <a:txBody>
                    <a:bodyPr/>
                    <a:lstStyle/>
                    <a:p>
                      <a:r>
                        <a:rPr lang="en-US" sz="1400" dirty="0"/>
                        <a:t>GET</a:t>
                      </a:r>
                      <a:endParaRPr lang="en-US" sz="1400" dirty="0"/>
                    </a:p>
                  </a:txBody>
                  <a:tcPr/>
                </a:tc>
                <a:tc>
                  <a:txBody>
                    <a:bodyPr/>
                    <a:lstStyle/>
                    <a:p>
                      <a:r>
                        <a:rPr lang="en-US" sz="1400" dirty="0"/>
                        <a:t>/people/21/batting/2004_1</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endParaRPr lang="en-US" sz="1400" dirty="0"/>
                    </a:p>
                  </a:txBody>
                  <a:tcPr/>
                </a:tc>
                <a:tc>
                  <a:txBody>
                    <a:bodyPr/>
                    <a:lstStyle/>
                    <a:p>
                      <a:endParaRPr lang="en-US" sz="1400" dirty="0"/>
                    </a:p>
                  </a:txBody>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Architecture</a:t>
            </a:r>
            <a:endParaRPr lang="en-US" dirty="0"/>
          </a:p>
        </p:txBody>
      </p:sp>
      <p:pic>
        <p:nvPicPr>
          <p:cNvPr id="5" name="Picture 4"/>
          <p:cNvPicPr>
            <a:picLocks noChangeAspect="1"/>
          </p:cNvPicPr>
          <p:nvPr/>
        </p:nvPicPr>
        <p:blipFill>
          <a:blip r:embed="rId1"/>
          <a:stretch>
            <a:fillRect/>
          </a:stretch>
        </p:blipFill>
        <p:spPr>
          <a:xfrm>
            <a:off x="304800" y="666750"/>
            <a:ext cx="7696200" cy="32111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Integrity Constraints, Part 2</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Simple web application template.</a:t>
            </a:r>
            <a:endParaRPr lang="en-US" dirty="0"/>
          </a:p>
          <a:p>
            <a:r>
              <a:rPr lang="en-US" dirty="0"/>
              <a:t>Calling some cloud APIs.</a:t>
            </a:r>
            <a:endParaRPr lang="en-US" dirty="0"/>
          </a:p>
        </p:txBody>
      </p:sp>
      <p:sp>
        <p:nvSpPr>
          <p:cNvPr id="3" name="Title 2"/>
          <p:cNvSpPr>
            <a:spLocks noGrp="1"/>
          </p:cNvSpPr>
          <p:nvPr>
            <p:ph type="title"/>
          </p:nvPr>
        </p:nvSpPr>
        <p:spPr/>
        <p:txBody>
          <a:bodyPr/>
          <a:lstStyle/>
          <a:p>
            <a:r>
              <a:rPr lang="en-US" dirty="0"/>
              <a:t>Walkthrough</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E6B9B8"/>
              </a:solidFill>
              <a:effectLst/>
              <a:uLnTx/>
              <a:uFillTx/>
              <a:latin typeface="Calibri" panose="020F0502020204030204" charset="0"/>
              <a:ea typeface="MS PGothic" panose="020B0600070205080204" charset="-128"/>
              <a:cs typeface="+mn-cs"/>
            </a:endParaRPr>
          </a:p>
        </p:txBody>
      </p:sp>
      <p:pic>
        <p:nvPicPr>
          <p:cNvPr id="1024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Data and Visualization</a:t>
            </a:r>
            <a:b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br>
            <a:r>
              <a:rPr kumimoji="0" lang="en-US" altLang="en-US" sz="2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(Walk through the data sets and visualizations)</a:t>
            </a:r>
            <a:endParaRPr kumimoji="0" lang="en-US" altLang="en-US" sz="16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defTabSz="457200" fontAlgn="base">
              <a:spcBef>
                <a:spcPct val="0"/>
              </a:spcBef>
              <a:spcAft>
                <a:spcPct val="0"/>
              </a:spcAft>
              <a:defRPr>
                <a:solidFill>
                  <a:schemeClr val="tx1"/>
                </a:solidFill>
                <a:latin typeface="Calibri" panose="020F0502020204030204" charset="0"/>
                <a:ea typeface="MS PGothic" panose="020B0600070205080204" charset="-128"/>
              </a:defRPr>
            </a:lvl9pPr>
          </a:lstStyle>
          <a:p>
            <a:pPr marL="0" marR="0" lvl="0" indent="0" algn="l" defTabSz="457200" rtl="0" eaLnBrk="1" fontAlgn="base" latinLnBrk="0" hangingPunct="1">
              <a:lnSpc>
                <a:spcPts val="2400"/>
              </a:lnSpc>
              <a:spcBef>
                <a:spcPct val="0"/>
              </a:spcBef>
              <a:spcAft>
                <a:spcPct val="0"/>
              </a:spcAft>
              <a:buClrTx/>
              <a:buSzTx/>
              <a:buFontTx/>
              <a:buNone/>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panose="020F0502020204030204" charset="0"/>
                <a:ea typeface="MS PGothic" panose="020B0600070205080204" charset="-128"/>
                <a:cs typeface="+mn-cs"/>
              </a:rPr>
            </a:fld>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panose="020F0502020204030204" charset="0"/>
              <a:ea typeface="MS PGothic" panose="020B0600070205080204" charset="-128"/>
              <a:cs typeface="+mn-cs"/>
            </a:endParaRPr>
          </a:p>
        </p:txBody>
      </p:sp>
    </p:spTree>
  </p:cSld>
  <p:clrMapOvr>
    <a:masterClrMapping/>
  </p:clrMapOvr>
</p:sld>
</file>

<file path=ppt/tags/tag4.xml><?xml version="1.0" encoding="utf-8"?>
<p:tagLst xmlns:p="http://schemas.openxmlformats.org/presentationml/2006/main">
  <p:tag name="COMMONDATA" val="eyJoZGlkIjoiNGY5ZGQ5ZWQ1MmJhMGZkNmYwMjg3MjM4MGI4MGE3Yj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0 D E 6 4 A E E D D 9 B 7 A 4 D 9 3 5 4 5 A C B E 9 7 D 4 6 1 5 "   m a : c o n t e n t T y p e V e r s i o n = " 2 "   m a : c o n t e n t T y p e D e s c r i p t i o n = " C r e a t e   a   n e w   d o c u m e n t . "   m a : c o n t e n t T y p e S c o p e = " "   m a : v e r s i o n I D = " f 4 9 0 0 2 b 7 8 e 3 a 4 a 7 1 b 8 1 4 e e f 4 6 a 9 8 3 8 1 6 "   x m l n s : c t = " h t t p : / / s c h e m a s . m i c r o s o f t . c o m / o f f i c e / 2 0 0 6 / m e t a d a t a / c o n t e n t T y p e "   x m l n s : m a = " h t t p : / / s c h e m a s . m i c r o s o f t . c o m / o f f i c e / 2 0 0 6 / m e t a d a t a / p r o p e r t i e s / m e t a A t t r i b u t e s " >  
 < x s d : s c h e m a   t a r g e t N a m e s p a c e = " h t t p : / / s c h e m a s . m i c r o s o f t . c o m / o f f i c e / 2 0 0 6 / m e t a d a t a / p r o p e r t i e s "   m a : r o o t = " t r u e "   m a : f i e l d s I D = " 3 8 f 6 d b 2 d d 0 d 9 a 0 c f 6 a 8 d c 3 7 b e 3 2 b 3 6 5 b "   n s 2 : _ = " "   x m l n s : x s d = " h t t p : / / w w w . w 3 . o r g / 2 0 0 1 / X M L S c h e m a "   x m l n s : x s = " h t t p : / / w w w . w 3 . o r g / 2 0 0 1 / X M L S c h e m a "   x m l n s : p = " h t t p : / / s c h e m a s . m i c r o s o f t . c o m / o f f i c e / 2 0 0 6 / m e t a d a t a / p r o p e r t i e s "   x m l n s : n s 2 = " h t t p : / / s c h e m a s . m i c r o s o f t . c o m / s h a r e p o i n t / v 3 / f i e l d s " >  
 < x s d : i m p o r t   n a m e s p a c e = " h t t p : / / s c h e m a s . m i c r o s o f t . c o m / s h a r e p o i n t / v 3 / f i e l d s " / >  
 < x s d : e l e m e n t   n a m e = " p r o p e r t i e s " >  
 < x s d : c o m p l e x T y p e >  
 < x s d : s e q u e n c e >  
 < x s d : e l e m e n t   n a m e = " d o c u m e n t M a n a g e m e n t " >  
 < x s d : c o m p l e x T y p e >  
 < x s d : a l l >  
 < x s d : e l e m e n t   r e f = " n s 2 : _ S t a t u s "   m i n O c c u r s = " 0 " / >  
 < x s d : e l e m e n t   r e f = " n s 2 : _ V e r s i o n "   m i n O c c u r s = " 0 " / >  
 < / x s d : a l l >  
 < / x s d : c o m p l e x T y p e >  
 < / x s d : e l e m e n t >  
 < / x s d : s e q u e n c e >  
 < / x s d : c o m p l e x T y p e >  
 < / x s d : e l e m e n t >  
 < / x s d : s c h e m a >  
 < x s d : s c h e m a   t a r g e t N a m e s p a c e = " h t t p : / / s c h e m a s . m i c r o s o f t . c o m / s h a r e p o i n t / v 3 / f i e l d s " 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S t a t u s "   m a : i n d e x = " 8 "   n i l l a b l e = " t r u e "   m a : d i s p l a y N a m e = " S t a t u s "   m a : d e f a u l t = " N o t   S t a r t e d "   m a : i n t e r n a l N a m e = " _ S t a t u s " >  
 < x s d : s i m p l e T y p e >  
 < x s d : u n i o n   m e m b e r T y p e s = " d m s : T e x t " >  
 < x s d : s i m p l e T y p e >  
 < x s d : r e s t r i c t i o n   b a s e = " d m s : C h o i c e " >  
 < x s d : e n u m e r a t i o n   v a l u e = " N o t   S t a r t e d " / >  
 < x s d : e n u m e r a t i o n   v a l u e = " D r a f t " / >  
 < x s d : e n u m e r a t i o n   v a l u e = " R e v i e w e d " / >  
 < x s d : e n u m e r a t i o n   v a l u e = " S c h e d u l e d " / >  
 < x s d : e n u m e r a t i o n   v a l u e = " P u b l i s h e d " / >  
 < x s d : e n u m e r a t i o n   v a l u e = " F i n a l " / >  
 < x s d : e n u m e r a t i o n   v a l u e = " E x p i r e d " / >  
 < / x s d : r e s t r i c t i o n >  
 < / x s d : s i m p l e T y p e >  
 < / x s d : u n i o n >  
 < / x s d : s i m p l e T y p e >  
 < / x s d : e l e m e n t >  
 < x s d : e l e m e n t   n a m e = " _ V e r s i o n "   m a : i n d e x = " 9 "   n i l l a b l e = " t r u e "   m a : d i s p l a y N a m e = " V e r s i o n "   m a : i n t e r n a l N a m e = " _ V e r s i o n " > 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m a : d i s p l a y N a m e = " S t a t u s " / > 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_ V e r s i o n   x m l n s = " h t t p : / / s c h e m a s . m i c r o s o f t . c o m / s h a r e p o i n t / v 3 / f i e l d s "   x s i : n i l = " t r u e " > < / _ V e r s i o n > < _ S t a t u s   x m l n s = " h t t p : / / s c h e m a s . m i c r o s o f t . c o m / s h a r e p o i n t / v 3 / f i e l d s " > N o t   S t a r t e d < / _ S t a t u s > < / d o c u m e n t M a n a g e m e n t > < / p : p r o p e r t i e s > 
</file>

<file path=customXml/itemProps1.xml><?xml version="1.0" encoding="utf-8"?>
<ds:datastoreItem xmlns:ds="http://schemas.openxmlformats.org/officeDocument/2006/customXml" ds:itemID="{87D2A1B0-FF3E-4009-940D-AED0EB70AA20}">
  <ds:schemaRefs/>
</ds:datastoreItem>
</file>

<file path=customXml/itemProps2.xml><?xml version="1.0" encoding="utf-8"?>
<ds:datastoreItem xmlns:ds="http://schemas.openxmlformats.org/officeDocument/2006/customXml" ds:itemID="{E4214858-785C-42F7-BE66-6D0E79395FC8}">
  <ds:schemaRefs/>
</ds:datastoreItem>
</file>

<file path=customXml/itemProps3.xml><?xml version="1.0" encoding="utf-8"?>
<ds:datastoreItem xmlns:ds="http://schemas.openxmlformats.org/officeDocument/2006/customXml" ds:itemID="{7B6F2769-7194-4217-93D3-3AF3A4742282}">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0</TotalTime>
  <Words>30505</Words>
  <Application>WPS 演示</Application>
  <PresentationFormat>On-screen Show (16:9)</PresentationFormat>
  <Paragraphs>831</Paragraphs>
  <Slides>91</Slides>
  <Notes>50</Notes>
  <HiddenSlides>0</HiddenSlides>
  <MMClips>0</MMClips>
  <ScaleCrop>false</ScaleCrop>
  <HeadingPairs>
    <vt:vector size="6" baseType="variant">
      <vt:variant>
        <vt:lpstr>已用的字体</vt:lpstr>
      </vt:variant>
      <vt:variant>
        <vt:i4>20</vt:i4>
      </vt:variant>
      <vt:variant>
        <vt:lpstr>主题</vt:lpstr>
      </vt:variant>
      <vt:variant>
        <vt:i4>6</vt:i4>
      </vt:variant>
      <vt:variant>
        <vt:lpstr>幻灯片标题</vt:lpstr>
      </vt:variant>
      <vt:variant>
        <vt:i4>91</vt:i4>
      </vt:variant>
    </vt:vector>
  </HeadingPairs>
  <TitlesOfParts>
    <vt:vector size="117" baseType="lpstr">
      <vt:lpstr>Arial</vt:lpstr>
      <vt:lpstr>宋体</vt:lpstr>
      <vt:lpstr>Wingdings</vt:lpstr>
      <vt:lpstr>Calibri</vt:lpstr>
      <vt:lpstr>MS PGothic</vt:lpstr>
      <vt:lpstr>Arial</vt:lpstr>
      <vt:lpstr>Museo For Dell</vt:lpstr>
      <vt:lpstr>Helvetica</vt:lpstr>
      <vt:lpstr>Times New Roman</vt:lpstr>
      <vt:lpstr>Monotype Sorts</vt:lpstr>
      <vt:lpstr>Wingdings</vt:lpstr>
      <vt:lpstr>Webdings</vt:lpstr>
      <vt:lpstr>source-serif-pro</vt:lpstr>
      <vt:lpstr>Segoe Print</vt:lpstr>
      <vt:lpstr>微软雅黑</vt:lpstr>
      <vt:lpstr>Arial Unicode MS</vt:lpstr>
      <vt:lpstr>Symbol</vt:lpstr>
      <vt:lpstr>Helvetica</vt:lpstr>
      <vt:lpstr>Calibri</vt:lpstr>
      <vt:lpstr>Museo Sans For Dell</vt:lpstr>
      <vt:lpstr>Office Theme</vt:lpstr>
      <vt:lpstr>5_db-5-grey</vt:lpstr>
      <vt:lpstr>4_db-5-grey</vt:lpstr>
      <vt:lpstr>6_db-5-grey</vt:lpstr>
      <vt:lpstr>1_Office Theme</vt:lpstr>
      <vt:lpstr>2_db-5-grey</vt:lpstr>
      <vt:lpstr>PowerPoint 演示文稿</vt:lpstr>
      <vt:lpstr>PowerPoint 演示文稿</vt:lpstr>
      <vt:lpstr>Contents</vt:lpstr>
      <vt:lpstr>PowerPoint 演示文稿</vt:lpstr>
      <vt:lpstr>What are all those other Symbols?</vt:lpstr>
      <vt:lpstr>Anti – Join</vt:lpstr>
      <vt:lpstr>Group By, Order By</vt:lpstr>
      <vt:lpstr>PowerPoint 演示文稿</vt:lpstr>
      <vt:lpstr>PowerPoint 演示文稿</vt:lpstr>
      <vt:lpstr>Simple Example</vt:lpstr>
      <vt:lpstr>The check clause</vt:lpstr>
      <vt:lpstr>Referential Integrity</vt:lpstr>
      <vt:lpstr>Examples</vt:lpstr>
      <vt:lpstr>PowerPoint 演示文稿</vt:lpstr>
      <vt:lpstr>Index Creation</vt:lpstr>
      <vt:lpstr>Index Creation Example</vt:lpstr>
      <vt:lpstr>PowerPoint 演示文稿</vt:lpstr>
      <vt:lpstr>PowerPoint 演示文稿</vt:lpstr>
      <vt:lpstr>Nested Subqueries</vt:lpstr>
      <vt:lpstr>Consider a Subquery Tables</vt:lpstr>
      <vt:lpstr>PowerPoint 演示文稿</vt:lpstr>
      <vt:lpstr>PowerPoint 演示文稿</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演示文稿</vt:lpstr>
      <vt:lpstr>Codd’s 12 Rules</vt:lpstr>
      <vt:lpstr>Codd’s 12 Rules</vt:lpstr>
      <vt:lpstr>Codd’s 12 Rules</vt:lpstr>
      <vt:lpstr>NULL and Correct Answers</vt:lpstr>
      <vt:lpstr>Metadata and Catalog</vt:lpstr>
      <vt:lpstr>Data Definition Language (DDL)</vt:lpstr>
      <vt:lpstr>Data Dictionary Storage</vt:lpstr>
      <vt:lpstr>Relational Representation of System Metadata</vt:lpstr>
      <vt:lpstr>MySQL Catalog (Information_Schema)</vt:lpstr>
      <vt:lpstr>PowerPoint 演示文稿</vt:lpstr>
      <vt:lpstr>PowerPoint 演示文稿</vt:lpstr>
      <vt:lpstr>Weak Entity Sets</vt:lpstr>
      <vt:lpstr>Weak Entity Sets (Cont.)</vt:lpstr>
      <vt:lpstr>Weak Entity Sets (Cont.)</vt:lpstr>
      <vt:lpstr>Expressing Weak Entity Sets</vt:lpstr>
      <vt:lpstr>An Example – Classic Models </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演示文稿</vt:lpstr>
      <vt:lpstr>ER vs. UML Class Diagrams</vt:lpstr>
      <vt:lpstr>Approximate Model</vt:lpstr>
      <vt:lpstr>Course Number</vt:lpstr>
      <vt:lpstr>Columbia Open Data Service</vt:lpstr>
      <vt:lpstr>Associative Entity</vt:lpstr>
      <vt:lpstr>Associative Entity</vt:lpstr>
      <vt:lpstr>PowerPoint 演示文稿</vt:lpstr>
      <vt:lpstr>Data Modeling Concepts and REST</vt:lpstr>
      <vt:lpstr>REST (https://www.tutorialspoint.com/restful/restful_introduction.htm)</vt:lpstr>
      <vt:lpstr>REST (https://www.tutorialspoint.com/restful/restful_introduction.htm)</vt:lpstr>
      <vt:lpstr>REST and Resources</vt:lpstr>
      <vt:lpstr>URLs</vt:lpstr>
      <vt:lpstr>PowerPoint 演示文稿</vt:lpstr>
      <vt:lpstr>Simplistic, Conceptual Mapping (Examples)</vt:lpstr>
      <vt:lpstr>Application Architecture</vt:lpstr>
      <vt:lpstr>Walkthrough</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Yuanxi Li</cp:lastModifiedBy>
  <cp:revision>604</cp:revision>
  <cp:lastPrinted>2021-09-23T10:10:00Z</cp:lastPrinted>
  <dcterms:created xsi:type="dcterms:W3CDTF">2010-04-12T23:12:00Z</dcterms:created>
  <dcterms:modified xsi:type="dcterms:W3CDTF">2023-10-06T14:54:01Z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ICV">
    <vt:lpwstr>AA85B99B38E245AE886B024B8D70032D_12</vt:lpwstr>
  </property>
  <property fmtid="{D5CDD505-2E9C-101B-9397-08002B2CF9AE}" pid="4" name="KSOProductBuildVer">
    <vt:lpwstr>2052-12.1.0.15712</vt:lpwstr>
  </property>
</Properties>
</file>